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08" r:id="rId1"/>
  </p:sldMasterIdLst>
  <p:notesMasterIdLst>
    <p:notesMasterId r:id="rId93"/>
  </p:notesMasterIdLst>
  <p:handoutMasterIdLst>
    <p:handoutMasterId r:id="rId94"/>
  </p:handoutMasterIdLst>
  <p:sldIdLst>
    <p:sldId id="426" r:id="rId2"/>
    <p:sldId id="256" r:id="rId3"/>
    <p:sldId id="410" r:id="rId4"/>
    <p:sldId id="395" r:id="rId5"/>
    <p:sldId id="257" r:id="rId6"/>
    <p:sldId id="258" r:id="rId7"/>
    <p:sldId id="396" r:id="rId8"/>
    <p:sldId id="409" r:id="rId9"/>
    <p:sldId id="385" r:id="rId10"/>
    <p:sldId id="406" r:id="rId11"/>
    <p:sldId id="386" r:id="rId12"/>
    <p:sldId id="414" r:id="rId13"/>
    <p:sldId id="387" r:id="rId14"/>
    <p:sldId id="388" r:id="rId15"/>
    <p:sldId id="415" r:id="rId16"/>
    <p:sldId id="402" r:id="rId17"/>
    <p:sldId id="405" r:id="rId18"/>
    <p:sldId id="403" r:id="rId19"/>
    <p:sldId id="404" r:id="rId20"/>
    <p:sldId id="397" r:id="rId21"/>
    <p:sldId id="390" r:id="rId22"/>
    <p:sldId id="398" r:id="rId23"/>
    <p:sldId id="338" r:id="rId24"/>
    <p:sldId id="333" r:id="rId25"/>
    <p:sldId id="335" r:id="rId26"/>
    <p:sldId id="337" r:id="rId27"/>
    <p:sldId id="340" r:id="rId28"/>
    <p:sldId id="342" r:id="rId29"/>
    <p:sldId id="344" r:id="rId30"/>
    <p:sldId id="399" r:id="rId31"/>
    <p:sldId id="346" r:id="rId32"/>
    <p:sldId id="349" r:id="rId33"/>
    <p:sldId id="348" r:id="rId34"/>
    <p:sldId id="351" r:id="rId35"/>
    <p:sldId id="400" r:id="rId36"/>
    <p:sldId id="353" r:id="rId37"/>
    <p:sldId id="355" r:id="rId38"/>
    <p:sldId id="357" r:id="rId39"/>
    <p:sldId id="359" r:id="rId40"/>
    <p:sldId id="361" r:id="rId41"/>
    <p:sldId id="413" r:id="rId42"/>
    <p:sldId id="363" r:id="rId43"/>
    <p:sldId id="412" r:id="rId44"/>
    <p:sldId id="275" r:id="rId45"/>
    <p:sldId id="401" r:id="rId46"/>
    <p:sldId id="407" r:id="rId47"/>
    <p:sldId id="295" r:id="rId48"/>
    <p:sldId id="296" r:id="rId49"/>
    <p:sldId id="297" r:id="rId50"/>
    <p:sldId id="298" r:id="rId51"/>
    <p:sldId id="299" r:id="rId52"/>
    <p:sldId id="300" r:id="rId53"/>
    <p:sldId id="302" r:id="rId54"/>
    <p:sldId id="303" r:id="rId55"/>
    <p:sldId id="301" r:id="rId56"/>
    <p:sldId id="307" r:id="rId57"/>
    <p:sldId id="394" r:id="rId58"/>
    <p:sldId id="367" r:id="rId59"/>
    <p:sldId id="369" r:id="rId60"/>
    <p:sldId id="371" r:id="rId61"/>
    <p:sldId id="373" r:id="rId62"/>
    <p:sldId id="375" r:id="rId63"/>
    <p:sldId id="377" r:id="rId64"/>
    <p:sldId id="379" r:id="rId65"/>
    <p:sldId id="381" r:id="rId66"/>
    <p:sldId id="383" r:id="rId67"/>
    <p:sldId id="308" r:id="rId68"/>
    <p:sldId id="309" r:id="rId69"/>
    <p:sldId id="310" r:id="rId70"/>
    <p:sldId id="311" r:id="rId71"/>
    <p:sldId id="312" r:id="rId72"/>
    <p:sldId id="314" r:id="rId73"/>
    <p:sldId id="315" r:id="rId74"/>
    <p:sldId id="316" r:id="rId75"/>
    <p:sldId id="313" r:id="rId76"/>
    <p:sldId id="317" r:id="rId77"/>
    <p:sldId id="318" r:id="rId78"/>
    <p:sldId id="319" r:id="rId79"/>
    <p:sldId id="320" r:id="rId80"/>
    <p:sldId id="321" r:id="rId81"/>
    <p:sldId id="322" r:id="rId82"/>
    <p:sldId id="323" r:id="rId83"/>
    <p:sldId id="324" r:id="rId84"/>
    <p:sldId id="416" r:id="rId85"/>
    <p:sldId id="417" r:id="rId86"/>
    <p:sldId id="418" r:id="rId87"/>
    <p:sldId id="419" r:id="rId88"/>
    <p:sldId id="424" r:id="rId89"/>
    <p:sldId id="422" r:id="rId90"/>
    <p:sldId id="423" r:id="rId91"/>
    <p:sldId id="420" r:id="rId92"/>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30DE1"/>
    <a:srgbClr val="FF7C8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4479" autoAdjust="0"/>
    <p:restoredTop sz="94660"/>
  </p:normalViewPr>
  <p:slideViewPr>
    <p:cSldViewPr>
      <p:cViewPr varScale="1">
        <p:scale>
          <a:sx n="69" d="100"/>
          <a:sy n="69" d="100"/>
        </p:scale>
        <p:origin x="-552"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notesMaster" Target="notesMasters/notesMaster1.xml"/><Relationship Id="rId98"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sz="quarter" idx="1"/>
          </p:nvPr>
        </p:nvSpPr>
        <p:spPr>
          <a:xfrm>
            <a:off x="1588" y="0"/>
            <a:ext cx="2971800" cy="457200"/>
          </a:xfrm>
          <a:prstGeom prst="rect">
            <a:avLst/>
          </a:prstGeom>
        </p:spPr>
        <p:txBody>
          <a:bodyPr vert="horz" lIns="91440" tIns="45720" rIns="91440" bIns="45720" rtlCol="1"/>
          <a:lstStyle>
            <a:lvl1pPr algn="l">
              <a:defRPr sz="1200"/>
            </a:lvl1pPr>
          </a:lstStyle>
          <a:p>
            <a:fld id="{83505481-04E0-463F-9335-114E5A4C5797}" type="datetimeFigureOut">
              <a:rPr lang="fa-IR" smtClean="0"/>
              <a:pPr/>
              <a:t>1432/08/17</a:t>
            </a:fld>
            <a:endParaRPr lang="fa-IR"/>
          </a:p>
        </p:txBody>
      </p:sp>
      <p:sp>
        <p:nvSpPr>
          <p:cNvPr id="4" name="Footer Placeholder 3"/>
          <p:cNvSpPr>
            <a:spLocks noGrp="1"/>
          </p:cNvSpPr>
          <p:nvPr>
            <p:ph type="ftr" sz="quarter" idx="2"/>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5" name="Slide Number Placeholder 4"/>
          <p:cNvSpPr>
            <a:spLocks noGrp="1"/>
          </p:cNvSpPr>
          <p:nvPr>
            <p:ph type="sldNum" sz="quarter" idx="3"/>
          </p:nvPr>
        </p:nvSpPr>
        <p:spPr>
          <a:xfrm>
            <a:off x="1588" y="8685213"/>
            <a:ext cx="2971800" cy="457200"/>
          </a:xfrm>
          <a:prstGeom prst="rect">
            <a:avLst/>
          </a:prstGeom>
        </p:spPr>
        <p:txBody>
          <a:bodyPr vert="horz" lIns="91440" tIns="45720" rIns="91440" bIns="45720" rtlCol="1" anchor="b"/>
          <a:lstStyle>
            <a:lvl1pPr algn="l">
              <a:defRPr sz="1200"/>
            </a:lvl1pPr>
          </a:lstStyle>
          <a:p>
            <a:fld id="{2B8F5B5B-CF3B-4F35-9737-5A455CD454FD}" type="slidenum">
              <a:rPr lang="fa-IR" smtClean="0"/>
              <a:pPr/>
              <a:t>‹#›</a:t>
            </a:fld>
            <a:endParaRPr lang="fa-I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09BCB85-B433-4A46-BD6A-EA2C0E16D1FC}" type="datetimeFigureOut">
              <a:rPr lang="en-US" smtClean="0"/>
              <a:pPr/>
              <a:t>7/18/2011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EB7121B-5D79-4179-B2A6-9AB6B321386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EB7121B-5D79-4179-B2A6-9AB6B3213867}" type="slidenum">
              <a:rPr lang="en-US" smtClean="0"/>
              <a:pPr/>
              <a:t>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EB7121B-5D79-4179-B2A6-9AB6B3213867}"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30469759-FEAB-4F12-8B6B-9DDB9B930865}" type="datetimeFigureOut">
              <a:rPr lang="fa-IR" smtClean="0"/>
              <a:pPr/>
              <a:t>1432/08/17</a:t>
            </a:fld>
            <a:endParaRPr lang="fa-IR"/>
          </a:p>
        </p:txBody>
      </p:sp>
      <p:sp>
        <p:nvSpPr>
          <p:cNvPr id="19" name="Footer Placeholder 18"/>
          <p:cNvSpPr>
            <a:spLocks noGrp="1"/>
          </p:cNvSpPr>
          <p:nvPr>
            <p:ph type="ftr" sz="quarter" idx="11"/>
          </p:nvPr>
        </p:nvSpPr>
        <p:spPr/>
        <p:txBody>
          <a:bodyPr/>
          <a:lstStyle/>
          <a:p>
            <a:endParaRPr lang="fa-IR"/>
          </a:p>
        </p:txBody>
      </p:sp>
      <p:sp>
        <p:nvSpPr>
          <p:cNvPr id="27" name="Slide Number Placeholder 26"/>
          <p:cNvSpPr>
            <a:spLocks noGrp="1"/>
          </p:cNvSpPr>
          <p:nvPr>
            <p:ph type="sldNum" sz="quarter" idx="12"/>
          </p:nvPr>
        </p:nvSpPr>
        <p:spPr/>
        <p:txBody>
          <a:bodyPr/>
          <a:lstStyle/>
          <a:p>
            <a:fld id="{9D134FD6-D62D-4F23-A178-67A7894E7951}" type="slidenum">
              <a:rPr lang="fa-IR" smtClean="0"/>
              <a:pPr/>
              <a:t>‹#›</a:t>
            </a:fld>
            <a:endParaRPr lang="fa-I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0469759-FEAB-4F12-8B6B-9DDB9B930865}" type="datetimeFigureOut">
              <a:rPr lang="fa-IR" smtClean="0"/>
              <a:pPr/>
              <a:t>1432/08/17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9D134FD6-D62D-4F23-A178-67A7894E7951}" type="slidenum">
              <a:rPr lang="fa-IR" smtClean="0"/>
              <a:pPr/>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0469759-FEAB-4F12-8B6B-9DDB9B930865}" type="datetimeFigureOut">
              <a:rPr lang="fa-IR" smtClean="0"/>
              <a:pPr/>
              <a:t>1432/08/17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9D134FD6-D62D-4F23-A178-67A7894E7951}" type="slidenum">
              <a:rPr lang="fa-IR" smtClean="0"/>
              <a:pPr/>
              <a:t>‹#›</a:t>
            </a:fld>
            <a:endParaRPr lang="fa-I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0469759-FEAB-4F12-8B6B-9DDB9B930865}" type="datetimeFigureOut">
              <a:rPr lang="fa-IR" smtClean="0"/>
              <a:pPr/>
              <a:t>1432/08/17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9D134FD6-D62D-4F23-A178-67A7894E7951}" type="slidenum">
              <a:rPr lang="fa-IR" smtClean="0"/>
              <a:pPr/>
              <a:t>‹#›</a:t>
            </a:fld>
            <a:endParaRPr lang="fa-I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0469759-FEAB-4F12-8B6B-9DDB9B930865}" type="datetimeFigureOut">
              <a:rPr lang="fa-IR" smtClean="0"/>
              <a:pPr/>
              <a:t>1432/08/17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9D134FD6-D62D-4F23-A178-67A7894E7951}" type="slidenum">
              <a:rPr lang="fa-IR" smtClean="0"/>
              <a:pPr/>
              <a:t>‹#›</a:t>
            </a:fld>
            <a:endParaRPr lang="fa-I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0469759-FEAB-4F12-8B6B-9DDB9B930865}" type="datetimeFigureOut">
              <a:rPr lang="fa-IR" smtClean="0"/>
              <a:pPr/>
              <a:t>1432/08/17</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9D134FD6-D62D-4F23-A178-67A7894E7951}" type="slidenum">
              <a:rPr lang="fa-IR" smtClean="0"/>
              <a:pPr/>
              <a:t>‹#›</a:t>
            </a:fld>
            <a:endParaRPr lang="fa-I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30469759-FEAB-4F12-8B6B-9DDB9B930865}" type="datetimeFigureOut">
              <a:rPr lang="fa-IR" smtClean="0"/>
              <a:pPr/>
              <a:t>1432/08/17</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9D134FD6-D62D-4F23-A178-67A7894E7951}" type="slidenum">
              <a:rPr lang="fa-IR" smtClean="0"/>
              <a:pPr/>
              <a:t>‹#›</a:t>
            </a:fld>
            <a:endParaRPr lang="fa-I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0469759-FEAB-4F12-8B6B-9DDB9B930865}" type="datetimeFigureOut">
              <a:rPr lang="fa-IR" smtClean="0"/>
              <a:pPr/>
              <a:t>1432/08/17</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9D134FD6-D62D-4F23-A178-67A7894E7951}" type="slidenum">
              <a:rPr lang="fa-IR" smtClean="0"/>
              <a:pPr/>
              <a:t>‹#›</a:t>
            </a:fld>
            <a:endParaRPr lang="fa-I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469759-FEAB-4F12-8B6B-9DDB9B930865}" type="datetimeFigureOut">
              <a:rPr lang="fa-IR" smtClean="0"/>
              <a:pPr/>
              <a:t>1432/08/17</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9D134FD6-D62D-4F23-A178-67A7894E7951}" type="slidenum">
              <a:rPr lang="fa-IR" smtClean="0"/>
              <a:pPr/>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0469759-FEAB-4F12-8B6B-9DDB9B930865}" type="datetimeFigureOut">
              <a:rPr lang="fa-IR" smtClean="0"/>
              <a:pPr/>
              <a:t>1432/08/17</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9D134FD6-D62D-4F23-A178-67A7894E7951}" type="slidenum">
              <a:rPr lang="fa-IR" smtClean="0"/>
              <a:pPr/>
              <a:t>‹#›</a:t>
            </a:fld>
            <a:endParaRPr lang="fa-I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0469759-FEAB-4F12-8B6B-9DDB9B930865}" type="datetimeFigureOut">
              <a:rPr lang="fa-IR" smtClean="0"/>
              <a:pPr/>
              <a:t>1432/08/17</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a:xfrm>
            <a:off x="8077200" y="6356350"/>
            <a:ext cx="609600" cy="365125"/>
          </a:xfrm>
        </p:spPr>
        <p:txBody>
          <a:bodyPr/>
          <a:lstStyle/>
          <a:p>
            <a:fld id="{9D134FD6-D62D-4F23-A178-67A7894E7951}" type="slidenum">
              <a:rPr lang="fa-IR" smtClean="0"/>
              <a:pPr/>
              <a:t>‹#›</a:t>
            </a:fld>
            <a:endParaRPr lang="fa-I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30469759-FEAB-4F12-8B6B-9DDB9B930865}" type="datetimeFigureOut">
              <a:rPr lang="fa-IR" smtClean="0"/>
              <a:pPr/>
              <a:t>1432/08/17</a:t>
            </a:fld>
            <a:endParaRPr lang="fa-I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fa-I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D134FD6-D62D-4F23-A178-67A7894E7951}" type="slidenum">
              <a:rPr lang="fa-IR" smtClean="0"/>
              <a:pPr/>
              <a:t>‹#›</a:t>
            </a:fld>
            <a:endParaRPr lang="fa-I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nvPr>
        </p:nvGraphicFramePr>
        <p:xfrm>
          <a:off x="2643174" y="500041"/>
          <a:ext cx="4114800" cy="6370320"/>
        </p:xfrm>
        <a:graphic>
          <a:graphicData uri="http://schemas.openxmlformats.org/drawingml/2006/table">
            <a:tbl>
              <a:tblPr firstRow="1" bandRow="1">
                <a:tableStyleId>{5C22544A-7EE6-4342-B048-85BDC9FD1C3A}</a:tableStyleId>
              </a:tblPr>
              <a:tblGrid>
                <a:gridCol w="2057400"/>
                <a:gridCol w="2057400"/>
              </a:tblGrid>
              <a:tr h="353398">
                <a:tc>
                  <a:txBody>
                    <a:bodyPr/>
                    <a:lstStyle/>
                    <a:p>
                      <a:pPr algn="ctr"/>
                      <a:r>
                        <a:rPr lang="fa-IR" dirty="0" smtClean="0">
                          <a:cs typeface="B Nazanin" pitchFamily="2" charset="-78"/>
                        </a:rPr>
                        <a:t>كد</a:t>
                      </a:r>
                      <a:endParaRPr lang="en-US" dirty="0">
                        <a:cs typeface="B Nazanin" pitchFamily="2" charset="-78"/>
                      </a:endParaRPr>
                    </a:p>
                  </a:txBody>
                  <a:tcPr/>
                </a:tc>
                <a:tc>
                  <a:txBody>
                    <a:bodyPr/>
                    <a:lstStyle/>
                    <a:p>
                      <a:pPr algn="ctr"/>
                      <a:r>
                        <a:rPr lang="fa-IR" dirty="0" smtClean="0">
                          <a:cs typeface="B Nazanin" pitchFamily="2" charset="-78"/>
                        </a:rPr>
                        <a:t>كد</a:t>
                      </a:r>
                      <a:endParaRPr lang="en-US" dirty="0">
                        <a:cs typeface="B Nazanin" pitchFamily="2" charset="-78"/>
                      </a:endParaRPr>
                    </a:p>
                  </a:txBody>
                  <a:tcPr/>
                </a:tc>
              </a:tr>
              <a:tr h="370840">
                <a:tc>
                  <a:txBody>
                    <a:bodyPr/>
                    <a:lstStyle/>
                    <a:p>
                      <a:pPr algn="ctr"/>
                      <a:r>
                        <a:rPr lang="fa-IR" sz="2000" dirty="0" smtClean="0"/>
                        <a:t>162</a:t>
                      </a:r>
                      <a:endParaRPr lang="en-US" sz="2000" dirty="0"/>
                    </a:p>
                  </a:txBody>
                  <a:tcPr/>
                </a:tc>
                <a:tc>
                  <a:txBody>
                    <a:bodyPr/>
                    <a:lstStyle/>
                    <a:p>
                      <a:pPr algn="ctr"/>
                      <a:r>
                        <a:rPr lang="fa-IR" sz="2000" dirty="0" smtClean="0"/>
                        <a:t>100</a:t>
                      </a:r>
                      <a:endParaRPr lang="en-US" sz="2000" dirty="0" smtClean="0"/>
                    </a:p>
                    <a:p>
                      <a:pPr algn="ctr"/>
                      <a:endParaRPr lang="en-US" sz="2000" dirty="0"/>
                    </a:p>
                  </a:txBody>
                  <a:tcPr/>
                </a:tc>
              </a:tr>
              <a:tr h="370840">
                <a:tc>
                  <a:txBody>
                    <a:bodyPr/>
                    <a:lstStyle/>
                    <a:p>
                      <a:pPr algn="ctr"/>
                      <a:r>
                        <a:rPr lang="fa-IR" sz="2000" dirty="0" smtClean="0"/>
                        <a:t>5530</a:t>
                      </a:r>
                      <a:endParaRPr lang="en-US" sz="2000" dirty="0"/>
                    </a:p>
                  </a:txBody>
                  <a:tcPr/>
                </a:tc>
                <a:tc>
                  <a:txBody>
                    <a:bodyPr/>
                    <a:lstStyle/>
                    <a:p>
                      <a:pPr algn="ctr"/>
                      <a:r>
                        <a:rPr lang="fa-IR" sz="2000" dirty="0" smtClean="0"/>
                        <a:t>316-</a:t>
                      </a:r>
                      <a:r>
                        <a:rPr lang="en-US" sz="2000" dirty="0" smtClean="0"/>
                        <a:t>m</a:t>
                      </a:r>
                    </a:p>
                    <a:p>
                      <a:pPr algn="ctr"/>
                      <a:endParaRPr lang="en-US" sz="2000" dirty="0"/>
                    </a:p>
                  </a:txBody>
                  <a:tcPr/>
                </a:tc>
              </a:tr>
              <a:tr h="370840">
                <a:tc>
                  <a:txBody>
                    <a:bodyPr/>
                    <a:lstStyle/>
                    <a:p>
                      <a:pPr algn="ctr"/>
                      <a:r>
                        <a:rPr lang="fa-IR" sz="2000" dirty="0" smtClean="0"/>
                        <a:t>11111</a:t>
                      </a:r>
                      <a:endParaRPr lang="en-US" sz="2000" dirty="0"/>
                    </a:p>
                  </a:txBody>
                  <a:tcPr/>
                </a:tc>
                <a:tc>
                  <a:txBody>
                    <a:bodyPr/>
                    <a:lstStyle/>
                    <a:p>
                      <a:pPr algn="ctr"/>
                      <a:r>
                        <a:rPr lang="fa-IR" sz="2000" dirty="0" smtClean="0"/>
                        <a:t>3767</a:t>
                      </a:r>
                      <a:endParaRPr lang="en-US" sz="2000" dirty="0" smtClean="0"/>
                    </a:p>
                    <a:p>
                      <a:pPr algn="ctr"/>
                      <a:endParaRPr lang="en-US" sz="2000" dirty="0"/>
                    </a:p>
                  </a:txBody>
                  <a:tcPr/>
                </a:tc>
              </a:tr>
              <a:tr h="370840">
                <a:tc>
                  <a:txBody>
                    <a:bodyPr/>
                    <a:lstStyle/>
                    <a:p>
                      <a:pPr algn="ctr"/>
                      <a:r>
                        <a:rPr lang="fa-IR" sz="2000" dirty="0" smtClean="0"/>
                        <a:t>691</a:t>
                      </a:r>
                      <a:endParaRPr lang="en-US" sz="2000" dirty="0"/>
                    </a:p>
                  </a:txBody>
                  <a:tcPr/>
                </a:tc>
                <a:tc>
                  <a:txBody>
                    <a:bodyPr/>
                    <a:lstStyle/>
                    <a:p>
                      <a:pPr algn="ctr"/>
                      <a:r>
                        <a:rPr lang="en-US" sz="2000" dirty="0" smtClean="0"/>
                        <a:t>G1</a:t>
                      </a:r>
                    </a:p>
                    <a:p>
                      <a:pPr algn="ctr"/>
                      <a:endParaRPr lang="en-US" sz="2000" dirty="0"/>
                    </a:p>
                  </a:txBody>
                  <a:tcPr/>
                </a:tc>
              </a:tr>
              <a:tr h="370840">
                <a:tc>
                  <a:txBody>
                    <a:bodyPr/>
                    <a:lstStyle/>
                    <a:p>
                      <a:pPr algn="ctr"/>
                      <a:r>
                        <a:rPr lang="fa-IR" sz="2000" dirty="0" smtClean="0"/>
                        <a:t>1881</a:t>
                      </a:r>
                      <a:endParaRPr lang="en-US" sz="2000" dirty="0"/>
                    </a:p>
                  </a:txBody>
                  <a:tcPr/>
                </a:tc>
                <a:tc>
                  <a:txBody>
                    <a:bodyPr/>
                    <a:lstStyle/>
                    <a:p>
                      <a:pPr algn="ctr"/>
                      <a:r>
                        <a:rPr lang="fa-IR" sz="2000" dirty="0" smtClean="0"/>
                        <a:t>1653</a:t>
                      </a:r>
                      <a:endParaRPr lang="en-US" sz="2000" dirty="0" smtClean="0"/>
                    </a:p>
                    <a:p>
                      <a:pPr algn="ctr"/>
                      <a:endParaRPr lang="en-US" sz="2000" dirty="0"/>
                    </a:p>
                  </a:txBody>
                  <a:tcPr/>
                </a:tc>
              </a:tr>
              <a:tr h="370840">
                <a:tc>
                  <a:txBody>
                    <a:bodyPr/>
                    <a:lstStyle/>
                    <a:p>
                      <a:pPr algn="ctr"/>
                      <a:r>
                        <a:rPr lang="fa-IR" sz="2000" dirty="0" smtClean="0"/>
                        <a:t>25</a:t>
                      </a:r>
                      <a:endParaRPr lang="en-US" sz="2000" dirty="0"/>
                    </a:p>
                  </a:txBody>
                  <a:tcPr/>
                </a:tc>
                <a:tc>
                  <a:txBody>
                    <a:bodyPr/>
                    <a:lstStyle/>
                    <a:p>
                      <a:pPr algn="ctr"/>
                      <a:r>
                        <a:rPr lang="fa-IR" sz="2000" dirty="0" smtClean="0"/>
                        <a:t>5350</a:t>
                      </a:r>
                      <a:endParaRPr lang="en-US" sz="2000" dirty="0" smtClean="0"/>
                    </a:p>
                    <a:p>
                      <a:pPr algn="ctr"/>
                      <a:endParaRPr lang="en-US" sz="2000" dirty="0"/>
                    </a:p>
                  </a:txBody>
                  <a:tcPr/>
                </a:tc>
              </a:tr>
              <a:tr h="370840">
                <a:tc>
                  <a:txBody>
                    <a:bodyPr/>
                    <a:lstStyle/>
                    <a:p>
                      <a:pPr algn="ctr"/>
                      <a:r>
                        <a:rPr lang="fa-IR" sz="2000" dirty="0" smtClean="0"/>
                        <a:t>751</a:t>
                      </a:r>
                      <a:endParaRPr lang="en-US" sz="2000" dirty="0"/>
                    </a:p>
                  </a:txBody>
                  <a:tcPr/>
                </a:tc>
                <a:tc>
                  <a:txBody>
                    <a:bodyPr/>
                    <a:lstStyle/>
                    <a:p>
                      <a:pPr algn="ctr"/>
                      <a:r>
                        <a:rPr lang="fa-IR" sz="2000" dirty="0" smtClean="0"/>
                        <a:t>9978</a:t>
                      </a:r>
                      <a:endParaRPr lang="en-US" sz="2000" dirty="0" smtClean="0"/>
                    </a:p>
                    <a:p>
                      <a:pPr algn="ctr"/>
                      <a:endParaRPr lang="en-US" sz="2000" dirty="0"/>
                    </a:p>
                  </a:txBody>
                  <a:tcPr/>
                </a:tc>
              </a:tr>
              <a:tr h="370840">
                <a:tc>
                  <a:txBody>
                    <a:bodyPr/>
                    <a:lstStyle/>
                    <a:p>
                      <a:pPr algn="ctr"/>
                      <a:r>
                        <a:rPr lang="fa-IR" sz="2000" dirty="0" smtClean="0"/>
                        <a:t>1</a:t>
                      </a:r>
                      <a:r>
                        <a:rPr lang="en-US" sz="2000" dirty="0" smtClean="0"/>
                        <a:t>A</a:t>
                      </a:r>
                      <a:endParaRPr lang="en-US" sz="2000" dirty="0"/>
                    </a:p>
                  </a:txBody>
                  <a:tcPr/>
                </a:tc>
                <a:tc>
                  <a:txBody>
                    <a:bodyPr/>
                    <a:lstStyle/>
                    <a:p>
                      <a:pPr algn="ctr"/>
                      <a:r>
                        <a:rPr lang="fa-IR" sz="2000" dirty="0" smtClean="0"/>
                        <a:t>2061</a:t>
                      </a:r>
                      <a:endParaRPr lang="en-US" sz="2000" dirty="0" smtClean="0"/>
                    </a:p>
                    <a:p>
                      <a:pPr algn="ctr"/>
                      <a:endParaRPr lang="en-US" sz="2000" dirty="0"/>
                    </a:p>
                  </a:txBody>
                  <a:tcPr/>
                </a:tc>
              </a:tr>
              <a:tr h="370840">
                <a:tc>
                  <a:txBody>
                    <a:bodyPr/>
                    <a:lstStyle/>
                    <a:p>
                      <a:pPr algn="ctr"/>
                      <a:endParaRPr lang="en-US" sz="2000"/>
                    </a:p>
                  </a:txBody>
                  <a:tcPr/>
                </a:tc>
                <a:tc>
                  <a:txBody>
                    <a:bodyPr/>
                    <a:lstStyle/>
                    <a:p>
                      <a:pPr algn="ctr"/>
                      <a:r>
                        <a:rPr lang="fa-IR" sz="2000" dirty="0" smtClean="0"/>
                        <a:t>21</a:t>
                      </a:r>
                      <a:r>
                        <a:rPr lang="en-US" sz="2000" dirty="0" smtClean="0"/>
                        <a:t>A</a:t>
                      </a:r>
                      <a:endParaRPr lang="en-US" sz="2000" dirty="0"/>
                    </a:p>
                  </a:txBody>
                  <a:tcPr/>
                </a:tc>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r>
              <a:rPr lang="fa-IR" dirty="0" smtClean="0">
                <a:solidFill>
                  <a:schemeClr val="bg1"/>
                </a:solidFill>
                <a:cs typeface="B Nazanin" pitchFamily="2" charset="-78"/>
              </a:rPr>
              <a:t>اگر چه شدت بيماري طيف وسيعي دارد ولي در شيرخواران و كودكان خردسال معمولاً شديد است و ميزان كشندگي آن بين 5% - 2% گزارش شده است .اشكال خفيف عفونت «</a:t>
            </a:r>
            <a:r>
              <a:rPr lang="en-US" dirty="0" smtClean="0">
                <a:solidFill>
                  <a:schemeClr val="bg1"/>
                </a:solidFill>
                <a:cs typeface="B Nazanin" pitchFamily="2" charset="-78"/>
              </a:rPr>
              <a:t>Subclinical</a:t>
            </a:r>
            <a:r>
              <a:rPr lang="fa-IR" dirty="0" smtClean="0">
                <a:solidFill>
                  <a:schemeClr val="bg1"/>
                </a:solidFill>
                <a:cs typeface="B Nazanin" pitchFamily="2" charset="-78"/>
              </a:rPr>
              <a:t>» شايع است و در افراد واكسينه نشده و يا افرادي كه واكسيناسيون ناقص دارند و سطح بهداشت آنها پائين است و در كسانيكه در كشورهاي گرمسيري سكونت دارند ممكن است ديفتري جلدي نيز ديده شود .</a:t>
            </a:r>
            <a:endParaRPr lang="en-US" dirty="0" smtClean="0">
              <a:solidFill>
                <a:schemeClr val="bg1"/>
              </a:solidFill>
              <a:cs typeface="B Nazanin" pitchFamily="2" charset="-78"/>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543824" cy="796908"/>
          </a:xfrm>
        </p:spPr>
        <p:txBody>
          <a:bodyPr>
            <a:normAutofit fontScale="90000"/>
          </a:bodyPr>
          <a:lstStyle/>
          <a:p>
            <a:endParaRPr lang="fa-IR" dirty="0"/>
          </a:p>
        </p:txBody>
      </p:sp>
      <p:sp>
        <p:nvSpPr>
          <p:cNvPr id="3" name="Content Placeholder 2"/>
          <p:cNvSpPr>
            <a:spLocks noGrp="1"/>
          </p:cNvSpPr>
          <p:nvPr>
            <p:ph idx="1"/>
          </p:nvPr>
        </p:nvSpPr>
        <p:spPr>
          <a:xfrm>
            <a:off x="285720" y="1142984"/>
            <a:ext cx="8572560" cy="5572164"/>
          </a:xfrm>
        </p:spPr>
        <p:txBody>
          <a:bodyPr>
            <a:normAutofit fontScale="55000" lnSpcReduction="20000"/>
          </a:bodyPr>
          <a:lstStyle/>
          <a:p>
            <a:pPr algn="r">
              <a:buNone/>
            </a:pPr>
            <a:r>
              <a:rPr lang="fa-IR" sz="6000" b="1" dirty="0" smtClean="0">
                <a:solidFill>
                  <a:schemeClr val="accent6">
                    <a:lumMod val="60000"/>
                    <a:lumOff val="40000"/>
                  </a:schemeClr>
                </a:solidFill>
                <a:cs typeface="B Nazanin" pitchFamily="2" charset="-78"/>
              </a:rPr>
              <a:t>پيش آگهي </a:t>
            </a:r>
            <a:r>
              <a:rPr lang="fa-IR" sz="5100" dirty="0" smtClean="0">
                <a:solidFill>
                  <a:schemeClr val="bg1"/>
                </a:solidFill>
                <a:cs typeface="B Nazanin" pitchFamily="2" charset="-78"/>
              </a:rPr>
              <a:t>: به </a:t>
            </a:r>
            <a:r>
              <a:rPr lang="fa-IR" sz="5100" b="1" dirty="0" smtClean="0">
                <a:solidFill>
                  <a:schemeClr val="bg1"/>
                </a:solidFill>
                <a:cs typeface="B Nazanin" pitchFamily="2" charset="-78"/>
              </a:rPr>
              <a:t>ويرولانس عامل مولد</a:t>
            </a:r>
            <a:r>
              <a:rPr lang="fa-IR" sz="4400" dirty="0" smtClean="0">
                <a:solidFill>
                  <a:schemeClr val="accent6">
                    <a:lumMod val="40000"/>
                    <a:lumOff val="60000"/>
                  </a:schemeClr>
                </a:solidFill>
                <a:cs typeface="B Nazanin" pitchFamily="2" charset="-78"/>
              </a:rPr>
              <a:t>( توانايي هر عامل عفوني در ايجاد بيماري؛ ويرولانس يك ميكروارگانيسم (نظير ويروس يا باكتري) اندازه شدت بيماري است كه آن عامل قابليت ايجادآن رادارد.)</a:t>
            </a:r>
          </a:p>
          <a:p>
            <a:pPr algn="r">
              <a:buNone/>
            </a:pPr>
            <a:r>
              <a:rPr lang="fa-IR" sz="5100" b="1" dirty="0" smtClean="0">
                <a:solidFill>
                  <a:schemeClr val="accent2">
                    <a:lumMod val="75000"/>
                  </a:schemeClr>
                </a:solidFill>
                <a:cs typeface="B Nazanin" pitchFamily="2" charset="-78"/>
              </a:rPr>
              <a:t>–</a:t>
            </a:r>
            <a:r>
              <a:rPr lang="fa-IR" sz="5100" dirty="0" smtClean="0">
                <a:solidFill>
                  <a:schemeClr val="bg1"/>
                </a:solidFill>
                <a:cs typeface="B Nazanin" pitchFamily="2" charset="-78"/>
              </a:rPr>
              <a:t> </a:t>
            </a:r>
            <a:r>
              <a:rPr lang="fa-IR" sz="5100" b="1" dirty="0" smtClean="0">
                <a:solidFill>
                  <a:schemeClr val="bg1"/>
                </a:solidFill>
                <a:cs typeface="B Nazanin" pitchFamily="2" charset="-78"/>
              </a:rPr>
              <a:t>محل وسعت غشاي ديفتري </a:t>
            </a:r>
            <a:r>
              <a:rPr lang="fa-IR" sz="5100" b="1" dirty="0" smtClean="0">
                <a:solidFill>
                  <a:schemeClr val="accent2">
                    <a:lumMod val="75000"/>
                  </a:schemeClr>
                </a:solidFill>
                <a:cs typeface="B Nazanin" pitchFamily="2" charset="-78"/>
              </a:rPr>
              <a:t>– </a:t>
            </a:r>
            <a:r>
              <a:rPr lang="fa-IR" sz="5100" b="1" dirty="0" smtClean="0">
                <a:solidFill>
                  <a:schemeClr val="bg1"/>
                </a:solidFill>
                <a:cs typeface="B Nazanin" pitchFamily="2" charset="-78"/>
              </a:rPr>
              <a:t>وضعيت ايمني بيمار </a:t>
            </a:r>
            <a:r>
              <a:rPr lang="fa-IR" sz="5100" b="1" dirty="0" smtClean="0">
                <a:solidFill>
                  <a:schemeClr val="accent2">
                    <a:lumMod val="75000"/>
                  </a:schemeClr>
                </a:solidFill>
                <a:cs typeface="B Nazanin" pitchFamily="2" charset="-78"/>
              </a:rPr>
              <a:t>–</a:t>
            </a:r>
            <a:r>
              <a:rPr lang="fa-IR" sz="5100" b="1" dirty="0" smtClean="0">
                <a:solidFill>
                  <a:schemeClr val="bg1"/>
                </a:solidFill>
                <a:cs typeface="B Nazanin" pitchFamily="2" charset="-78"/>
              </a:rPr>
              <a:t>زمان شروع اقدام درماني </a:t>
            </a:r>
            <a:r>
              <a:rPr lang="fa-IR" sz="5100" b="1" dirty="0" smtClean="0">
                <a:solidFill>
                  <a:schemeClr val="accent2">
                    <a:lumMod val="75000"/>
                  </a:schemeClr>
                </a:solidFill>
                <a:cs typeface="B Nazanin" pitchFamily="2" charset="-78"/>
              </a:rPr>
              <a:t>–</a:t>
            </a:r>
            <a:r>
              <a:rPr lang="fa-IR" sz="5100" b="1" dirty="0" smtClean="0">
                <a:solidFill>
                  <a:schemeClr val="bg1"/>
                </a:solidFill>
                <a:cs typeface="B Nazanin" pitchFamily="2" charset="-78"/>
              </a:rPr>
              <a:t> كفايت اقدامات پرستاري </a:t>
            </a:r>
            <a:r>
              <a:rPr lang="fa-IR" sz="5100" b="1" dirty="0" smtClean="0">
                <a:solidFill>
                  <a:schemeClr val="accent2">
                    <a:lumMod val="75000"/>
                  </a:schemeClr>
                </a:solidFill>
                <a:cs typeface="B Nazanin" pitchFamily="2" charset="-78"/>
              </a:rPr>
              <a:t>–</a:t>
            </a:r>
            <a:r>
              <a:rPr lang="fa-IR" sz="5100" b="1" dirty="0" smtClean="0">
                <a:solidFill>
                  <a:schemeClr val="bg1"/>
                </a:solidFill>
                <a:cs typeface="B Nazanin" pitchFamily="2" charset="-78"/>
              </a:rPr>
              <a:t> سويه ديفتري</a:t>
            </a:r>
            <a:r>
              <a:rPr lang="fa-IR" sz="5100" dirty="0" smtClean="0">
                <a:solidFill>
                  <a:schemeClr val="bg1"/>
                </a:solidFill>
                <a:cs typeface="B Nazanin" pitchFamily="2" charset="-78"/>
              </a:rPr>
              <a:t>( نوع گراويس پيش آگهي بدتري)</a:t>
            </a:r>
          </a:p>
          <a:p>
            <a:pPr>
              <a:buNone/>
            </a:pPr>
            <a:r>
              <a:rPr lang="fa-IR" sz="4400" dirty="0" smtClean="0">
                <a:solidFill>
                  <a:schemeClr val="bg1"/>
                </a:solidFill>
                <a:cs typeface="B Nazanin" pitchFamily="2" charset="-78"/>
              </a:rPr>
              <a:t>درصورتي كه اقدامات درماني از همان روز اول بيماري شروع شود ميزان مرگ به كمتر از 1 درصد كاهش مي يابد. در حالي كه كه اگر درمان تا روز 4 به تأخير بيافتد ميزان مرگ 20 برابر افزايش مي يابد.</a:t>
            </a:r>
          </a:p>
          <a:p>
            <a:pPr>
              <a:buNone/>
            </a:pPr>
            <a:r>
              <a:rPr lang="fa-IR" sz="5100" dirty="0" smtClean="0">
                <a:solidFill>
                  <a:schemeClr val="bg1"/>
                </a:solidFill>
                <a:cs typeface="B Nazanin" pitchFamily="2" charset="-78"/>
              </a:rPr>
              <a:t> </a:t>
            </a:r>
            <a:r>
              <a:rPr lang="fa-IR" sz="6000" dirty="0" smtClean="0">
                <a:solidFill>
                  <a:srgbClr val="FFFF00"/>
                </a:solidFill>
                <a:cs typeface="B Nazanin" pitchFamily="2" charset="-78"/>
              </a:rPr>
              <a:t>مبتلايان به بيماري اگر جان سالم به در ببرند در نيمي از موارد در مقابل بيماري ايمني اي را كسب مي كنند كه به مدت حداقل يك سال ادامه خواهد يافت . به هر حال لازم است پس از بهبود از بيماري واكسيناسيون صورت گيرد.</a:t>
            </a:r>
          </a:p>
          <a:p>
            <a:pPr>
              <a:buNone/>
            </a:pPr>
            <a:endParaRPr lang="fa-IR" sz="6000" b="1" dirty="0" smtClean="0">
              <a:solidFill>
                <a:schemeClr val="accent6">
                  <a:lumMod val="60000"/>
                  <a:lumOff val="40000"/>
                </a:schemeClr>
              </a:solidFill>
              <a:cs typeface="B Nazanin" pitchFamily="2" charset="-78"/>
            </a:endParaRPr>
          </a:p>
          <a:p>
            <a:pPr>
              <a:buNone/>
            </a:pPr>
            <a:endParaRPr lang="fa-I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sp>
        <p:nvSpPr>
          <p:cNvPr id="3" name="Content Placeholder 2"/>
          <p:cNvSpPr>
            <a:spLocks noGrp="1"/>
          </p:cNvSpPr>
          <p:nvPr>
            <p:ph idx="1"/>
          </p:nvPr>
        </p:nvSpPr>
        <p:spPr>
          <a:xfrm>
            <a:off x="500034" y="1928802"/>
            <a:ext cx="8229600" cy="4389120"/>
          </a:xfrm>
        </p:spPr>
        <p:txBody>
          <a:bodyPr>
            <a:normAutofit fontScale="85000" lnSpcReduction="20000"/>
          </a:bodyPr>
          <a:lstStyle/>
          <a:p>
            <a:pPr>
              <a:buNone/>
            </a:pPr>
            <a:r>
              <a:rPr lang="fa-IR" sz="2800" b="1" dirty="0" smtClean="0">
                <a:solidFill>
                  <a:schemeClr val="accent6">
                    <a:lumMod val="60000"/>
                    <a:lumOff val="40000"/>
                  </a:schemeClr>
                </a:solidFill>
                <a:cs typeface="B Nazanin" pitchFamily="2" charset="-78"/>
              </a:rPr>
              <a:t>روند زماني: </a:t>
            </a:r>
            <a:r>
              <a:rPr lang="fa-IR" sz="2800" dirty="0" smtClean="0">
                <a:solidFill>
                  <a:schemeClr val="bg1"/>
                </a:solidFill>
                <a:cs typeface="B Nazanin" pitchFamily="2" charset="-78"/>
              </a:rPr>
              <a:t>در مناطق گرمسير و نيمه گرمسيري: عفونت پوست </a:t>
            </a:r>
          </a:p>
          <a:p>
            <a:pPr>
              <a:buNone/>
            </a:pPr>
            <a:r>
              <a:rPr lang="fa-IR" sz="2800" dirty="0" smtClean="0">
                <a:solidFill>
                  <a:schemeClr val="bg1"/>
                </a:solidFill>
                <a:cs typeface="B Nazanin" pitchFamily="2" charset="-78"/>
              </a:rPr>
              <a:t>ميزان بروز بيماري در فصول پاييز و زمستان به اوج</a:t>
            </a:r>
          </a:p>
          <a:p>
            <a:pPr>
              <a:buNone/>
            </a:pPr>
            <a:r>
              <a:rPr lang="fa-IR" sz="2800" dirty="0" smtClean="0">
                <a:solidFill>
                  <a:schemeClr val="bg1"/>
                </a:solidFill>
                <a:cs typeface="B Nazanin" pitchFamily="2" charset="-78"/>
              </a:rPr>
              <a:t>80 در صد موارد در كودكان كمتر از 15 سال غير ايمن </a:t>
            </a:r>
          </a:p>
          <a:p>
            <a:pPr>
              <a:buNone/>
            </a:pPr>
            <a:endParaRPr lang="fa-IR" sz="2800" b="1" dirty="0" smtClean="0">
              <a:solidFill>
                <a:schemeClr val="accent6">
                  <a:lumMod val="60000"/>
                  <a:lumOff val="40000"/>
                </a:schemeClr>
              </a:solidFill>
              <a:cs typeface="B Nazanin" pitchFamily="2" charset="-78"/>
            </a:endParaRPr>
          </a:p>
          <a:p>
            <a:pPr>
              <a:buNone/>
            </a:pPr>
            <a:r>
              <a:rPr lang="fa-IR" sz="2800" b="1" dirty="0" smtClean="0">
                <a:solidFill>
                  <a:schemeClr val="accent6">
                    <a:lumMod val="60000"/>
                    <a:lumOff val="40000"/>
                  </a:schemeClr>
                </a:solidFill>
                <a:cs typeface="B Nazanin" pitchFamily="2" charset="-78"/>
              </a:rPr>
              <a:t>سن – جنس – شغل و موقعيت اجتماعي:</a:t>
            </a:r>
          </a:p>
          <a:p>
            <a:pPr>
              <a:buNone/>
            </a:pPr>
            <a:r>
              <a:rPr lang="fa-IR" sz="2800" dirty="0" smtClean="0">
                <a:solidFill>
                  <a:schemeClr val="bg1"/>
                </a:solidFill>
                <a:cs typeface="B Nazanin" pitchFamily="2" charset="-78"/>
              </a:rPr>
              <a:t> در مناطق بومي در سنين پايين</a:t>
            </a:r>
          </a:p>
          <a:p>
            <a:pPr>
              <a:buNone/>
            </a:pPr>
            <a:r>
              <a:rPr lang="fa-IR" sz="2800" dirty="0" smtClean="0">
                <a:solidFill>
                  <a:schemeClr val="bg1"/>
                </a:solidFill>
                <a:cs typeface="B Nazanin" pitchFamily="2" charset="-78"/>
              </a:rPr>
              <a:t>ارتباطي با جنس معمولا“ ندارد.</a:t>
            </a:r>
          </a:p>
          <a:p>
            <a:pPr>
              <a:buNone/>
            </a:pPr>
            <a:r>
              <a:rPr lang="fa-IR" sz="2800" dirty="0" smtClean="0">
                <a:solidFill>
                  <a:schemeClr val="bg1"/>
                </a:solidFill>
                <a:cs typeface="B Nazanin" pitchFamily="2" charset="-78"/>
              </a:rPr>
              <a:t>در همه گيري كشورهاي تازه استقلال يافته : در بزرگسالان  </a:t>
            </a:r>
            <a:r>
              <a:rPr lang="fa-IR" sz="2800" b="1" dirty="0" smtClean="0">
                <a:solidFill>
                  <a:schemeClr val="bg1"/>
                </a:solidFill>
                <a:cs typeface="B Nazanin" pitchFamily="2" charset="-78"/>
              </a:rPr>
              <a:t>علت؟</a:t>
            </a:r>
          </a:p>
          <a:p>
            <a:pPr>
              <a:buNone/>
            </a:pPr>
            <a:r>
              <a:rPr lang="fa-IR" sz="2800" b="1" dirty="0" smtClean="0">
                <a:solidFill>
                  <a:schemeClr val="accent6">
                    <a:lumMod val="60000"/>
                    <a:lumOff val="40000"/>
                  </a:schemeClr>
                </a:solidFill>
                <a:cs typeface="B Nazanin" pitchFamily="2" charset="-78"/>
              </a:rPr>
              <a:t>تاثير عوامل مساعدكننده:</a:t>
            </a:r>
          </a:p>
          <a:p>
            <a:pPr>
              <a:buNone/>
            </a:pPr>
            <a:r>
              <a:rPr lang="fa-IR" sz="2800" b="1" dirty="0" smtClean="0">
                <a:solidFill>
                  <a:schemeClr val="bg1"/>
                </a:solidFill>
                <a:cs typeface="B Nazanin" pitchFamily="2" charset="-78"/>
              </a:rPr>
              <a:t> </a:t>
            </a:r>
            <a:r>
              <a:rPr lang="fa-IR" sz="2800" dirty="0" smtClean="0">
                <a:solidFill>
                  <a:schemeClr val="bg1"/>
                </a:solidFill>
                <a:cs typeface="B Nazanin" pitchFamily="2" charset="-78"/>
              </a:rPr>
              <a:t>عدم واكسيناسيون – فاصله با واكسن هاي قبلي – كاهش سطح ايمني كل افراد جامعه</a:t>
            </a:r>
          </a:p>
          <a:p>
            <a:pPr>
              <a:buNone/>
            </a:pPr>
            <a:endParaRPr lang="fa-IR" sz="1600" dirty="0" smtClean="0">
              <a:cs typeface="B Nazanin" pitchFamily="2" charset="-78"/>
            </a:endParaRPr>
          </a:p>
          <a:p>
            <a:pPr>
              <a:buNone/>
            </a:pPr>
            <a:r>
              <a:rPr lang="fa-IR" sz="1100" b="1" dirty="0" smtClean="0">
                <a:cs typeface="B Nazanin" pitchFamily="2" charset="-78"/>
              </a:rPr>
              <a:t> </a:t>
            </a:r>
          </a:p>
          <a:p>
            <a:pPr>
              <a:buNone/>
            </a:pPr>
            <a:endParaRPr lang="fa-I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lnSpcReduction="10000"/>
          </a:bodyPr>
          <a:lstStyle/>
          <a:p>
            <a:pPr>
              <a:buNone/>
            </a:pPr>
            <a:r>
              <a:rPr lang="fa-IR" b="1" dirty="0" smtClean="0">
                <a:solidFill>
                  <a:schemeClr val="accent6">
                    <a:lumMod val="60000"/>
                    <a:lumOff val="40000"/>
                  </a:schemeClr>
                </a:solidFill>
                <a:cs typeface="B Nazanin" pitchFamily="2" charset="-78"/>
              </a:rPr>
              <a:t>حساسيت و مقاومت در مقابل بيماري: </a:t>
            </a:r>
          </a:p>
          <a:p>
            <a:pPr>
              <a:buNone/>
            </a:pPr>
            <a:r>
              <a:rPr lang="fa-IR" dirty="0" smtClean="0">
                <a:solidFill>
                  <a:schemeClr val="accent6">
                    <a:lumMod val="75000"/>
                  </a:schemeClr>
                </a:solidFill>
                <a:cs typeface="B Nazanin" pitchFamily="2" charset="-78"/>
              </a:rPr>
              <a:t>نوزادان: </a:t>
            </a:r>
            <a:r>
              <a:rPr lang="fa-IR" dirty="0" smtClean="0">
                <a:solidFill>
                  <a:schemeClr val="bg1"/>
                </a:solidFill>
                <a:cs typeface="B Nazanin" pitchFamily="2" charset="-78"/>
              </a:rPr>
              <a:t>متولد شده از مادران ايمن، ايمني انفعالي از مادر تا 6 ماهگي (در غير اين صورت حساسيت عموميت دارد.از طريق حملات باليني و عفونتهاي پوستي، عفونتهاي غير آشكار يا در اثر واكسيناسيون با دو دوز از توكسوئيد بفاصله حداقل 4 هفته مصونيت ايجاد مي شود .)</a:t>
            </a:r>
          </a:p>
          <a:p>
            <a:pPr>
              <a:buNone/>
            </a:pPr>
            <a:endParaRPr lang="fa-IR" dirty="0" smtClean="0">
              <a:solidFill>
                <a:schemeClr val="bg1"/>
              </a:solidFill>
              <a:cs typeface="B Nazanin" pitchFamily="2" charset="-78"/>
            </a:endParaRPr>
          </a:p>
          <a:p>
            <a:pPr>
              <a:buNone/>
            </a:pPr>
            <a:r>
              <a:rPr lang="fa-IR" dirty="0" smtClean="0">
                <a:solidFill>
                  <a:schemeClr val="accent6">
                    <a:lumMod val="75000"/>
                  </a:schemeClr>
                </a:solidFill>
                <a:cs typeface="B Nazanin" pitchFamily="2" charset="-78"/>
              </a:rPr>
              <a:t>بهبود بعد از ابتلا : </a:t>
            </a:r>
            <a:r>
              <a:rPr lang="fa-IR" dirty="0" smtClean="0">
                <a:solidFill>
                  <a:schemeClr val="bg1"/>
                </a:solidFill>
                <a:cs typeface="B Nazanin" pitchFamily="2" charset="-78"/>
              </a:rPr>
              <a:t>ايمني كوتاه </a:t>
            </a:r>
          </a:p>
          <a:p>
            <a:pPr>
              <a:buNone/>
            </a:pPr>
            <a:r>
              <a:rPr lang="fa-IR" dirty="0" smtClean="0">
                <a:solidFill>
                  <a:schemeClr val="accent6">
                    <a:lumMod val="75000"/>
                  </a:schemeClr>
                </a:solidFill>
                <a:cs typeface="B Nazanin" pitchFamily="2" charset="-78"/>
              </a:rPr>
              <a:t>ايمني توده جمعيت: </a:t>
            </a:r>
            <a:r>
              <a:rPr lang="fa-IR" dirty="0" smtClean="0">
                <a:solidFill>
                  <a:schemeClr val="bg1"/>
                </a:solidFill>
                <a:cs typeface="B Nazanin" pitchFamily="2" charset="-78"/>
              </a:rPr>
              <a:t>تأثير عميقي در الگوي انتقال و حالت حاملي كورينه باكتريوم ديفتريه مي گذارد.( خاصيت زهرزايي باكتري در بين جمعيت ايمن شده كاهش مي يابد.و سويه هاي مولد توكسين كمتري در بين آنها يافت مي شود.)</a:t>
            </a:r>
          </a:p>
          <a:p>
            <a:pPr>
              <a:buNone/>
            </a:pPr>
            <a:endParaRPr lang="fa-I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effectLst>
            <a:outerShdw blurRad="50800" dist="38100" dir="5400000" algn="t" rotWithShape="0">
              <a:prstClr val="black">
                <a:alpha val="40000"/>
              </a:prstClr>
            </a:outerShdw>
          </a:effectLst>
        </p:spPr>
        <p:txBody>
          <a:bodyPr>
            <a:normAutofit fontScale="92500" lnSpcReduction="20000"/>
          </a:bodyPr>
          <a:lstStyle/>
          <a:p>
            <a:pPr>
              <a:buNone/>
            </a:pPr>
            <a:r>
              <a:rPr lang="fa-IR" b="1" dirty="0" smtClean="0">
                <a:solidFill>
                  <a:schemeClr val="accent6">
                    <a:lumMod val="60000"/>
                    <a:lumOff val="40000"/>
                  </a:schemeClr>
                </a:solidFill>
                <a:cs typeface="B Nazanin" pitchFamily="2" charset="-78"/>
              </a:rPr>
              <a:t>منابع – مخازن </a:t>
            </a:r>
            <a:r>
              <a:rPr lang="fa-IR" dirty="0" smtClean="0">
                <a:solidFill>
                  <a:schemeClr val="accent6">
                    <a:lumMod val="60000"/>
                    <a:lumOff val="40000"/>
                  </a:schemeClr>
                </a:solidFill>
                <a:cs typeface="B Nazanin" pitchFamily="2" charset="-78"/>
              </a:rPr>
              <a:t>: </a:t>
            </a:r>
            <a:r>
              <a:rPr lang="fa-IR" dirty="0" smtClean="0">
                <a:solidFill>
                  <a:schemeClr val="bg1"/>
                </a:solidFill>
                <a:cs typeface="B Nazanin" pitchFamily="2" charset="-78"/>
              </a:rPr>
              <a:t>تنها مخزن انسان</a:t>
            </a:r>
          </a:p>
          <a:p>
            <a:pPr>
              <a:buNone/>
            </a:pPr>
            <a:r>
              <a:rPr lang="fa-IR" dirty="0" smtClean="0">
                <a:solidFill>
                  <a:schemeClr val="bg1"/>
                </a:solidFill>
                <a:cs typeface="B Nazanin" pitchFamily="2" charset="-78"/>
              </a:rPr>
              <a:t>گربه و ساير حيوانات به ندرت باعث انتقال ميكروب به انسان مي شوند. كورينه باكتريوم هاي موجود در بدن حيوان در بيشتر موارد كورينه باكتريوم ديفتريه نمي باشند .كورينه باكتريوم ديفتريه در محل  پستان گاو ها يافته اند اما مشخص شد اين ارگانيسم ها از طريق زخم هاي موجود برروي دستان افراد شيردوشي كه در تماس با گاوها بودند منتقل شده است . اين ارگانيسم از گاوهاي فاقد ماستيت هم جدا شده است. (باسيل ديفتري طي پاستوريزاسيون شير كشته مي شود.)</a:t>
            </a:r>
          </a:p>
          <a:p>
            <a:pPr>
              <a:buNone/>
            </a:pPr>
            <a:r>
              <a:rPr lang="fa-IR" b="1" dirty="0" smtClean="0">
                <a:solidFill>
                  <a:schemeClr val="accent6">
                    <a:lumMod val="60000"/>
                    <a:lumOff val="40000"/>
                  </a:schemeClr>
                </a:solidFill>
                <a:cs typeface="B Nazanin" pitchFamily="2" charset="-78"/>
              </a:rPr>
              <a:t>راههاي انتقال</a:t>
            </a:r>
            <a:r>
              <a:rPr lang="fa-IR" dirty="0" smtClean="0">
                <a:solidFill>
                  <a:schemeClr val="accent6">
                    <a:lumMod val="60000"/>
                    <a:lumOff val="40000"/>
                  </a:schemeClr>
                </a:solidFill>
                <a:cs typeface="B Nazanin" pitchFamily="2" charset="-78"/>
              </a:rPr>
              <a:t>: </a:t>
            </a:r>
            <a:r>
              <a:rPr lang="fa-IR" dirty="0" smtClean="0">
                <a:solidFill>
                  <a:schemeClr val="bg1"/>
                </a:solidFill>
                <a:cs typeface="B Nazanin" pitchFamily="2" charset="-78"/>
              </a:rPr>
              <a:t>آئروسل هاي آلوده – ديگر ترشحات دستگاه تنفس- تماس با زخم هاي آلوده – تماس با وسايل آْلوده – خوردن شيرآلوده – عفونت حيوان ها به خصوص گاوها</a:t>
            </a:r>
          </a:p>
          <a:p>
            <a:pPr>
              <a:buNone/>
            </a:pPr>
            <a:r>
              <a:rPr lang="fa-IR" dirty="0" smtClean="0">
                <a:solidFill>
                  <a:srgbClr val="FFFF00"/>
                </a:solidFill>
                <a:cs typeface="B Nazanin" pitchFamily="2" charset="-78"/>
              </a:rPr>
              <a:t>جهت انتقال كورينه باكتريوم ديفتريه از فردي به فرد ديگر بايد تماس نزديكي بين آنها وجود داشته باشد.(مثل تماس خانوادگي يا كلاس درس – در آسايشگاه تماس حدود 24 ساعت، انتقال سريع عفونت ) </a:t>
            </a:r>
          </a:p>
          <a:p>
            <a:pPr>
              <a:buNone/>
            </a:pPr>
            <a:endParaRPr lang="fa-IR" b="1" dirty="0" smtClean="0">
              <a:solidFill>
                <a:schemeClr val="accent6">
                  <a:lumMod val="75000"/>
                </a:schemeClr>
              </a:solidFill>
              <a:cs typeface="B Nazanin" pitchFamily="2" charset="-78"/>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r>
              <a:rPr lang="fa-IR" b="1" dirty="0" smtClean="0">
                <a:solidFill>
                  <a:schemeClr val="accent6">
                    <a:lumMod val="75000"/>
                  </a:schemeClr>
                </a:solidFill>
                <a:cs typeface="B Nazanin" pitchFamily="2" charset="-78"/>
              </a:rPr>
              <a:t>حامل هاي ديفتري</a:t>
            </a:r>
            <a:r>
              <a:rPr lang="fa-IR" dirty="0" smtClean="0">
                <a:solidFill>
                  <a:schemeClr val="accent6">
                    <a:lumMod val="75000"/>
                  </a:schemeClr>
                </a:solidFill>
                <a:cs typeface="B Nazanin" pitchFamily="2" charset="-78"/>
              </a:rPr>
              <a:t>:</a:t>
            </a:r>
            <a:r>
              <a:rPr lang="fa-IR" dirty="0" smtClean="0">
                <a:cs typeface="B Nazanin" pitchFamily="2" charset="-78"/>
              </a:rPr>
              <a:t> </a:t>
            </a:r>
            <a:r>
              <a:rPr lang="fa-IR" dirty="0" smtClean="0">
                <a:solidFill>
                  <a:schemeClr val="bg1"/>
                </a:solidFill>
                <a:cs typeface="B Nazanin" pitchFamily="2" charset="-78"/>
              </a:rPr>
              <a:t>افرادي كه يكي از سويه هاي مولد توكسين كورينه باكتريوم ديفتريه را در نازو فارنكس يا پوست خود حمل مي نمايند. به طور معمول تشخيص داده نمي شوند مگر در بررسي هاي اتفاقي</a:t>
            </a:r>
          </a:p>
          <a:p>
            <a:endParaRPr lang="fa-I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sp>
        <p:nvSpPr>
          <p:cNvPr id="3" name="Content Placeholder 2"/>
          <p:cNvSpPr>
            <a:spLocks noGrp="1"/>
          </p:cNvSpPr>
          <p:nvPr>
            <p:ph idx="1"/>
          </p:nvPr>
        </p:nvSpPr>
        <p:spPr>
          <a:xfrm>
            <a:off x="357158" y="2000240"/>
            <a:ext cx="8229600" cy="4389120"/>
          </a:xfrm>
        </p:spPr>
        <p:txBody>
          <a:bodyPr/>
          <a:lstStyle/>
          <a:p>
            <a:r>
              <a:rPr lang="fa-IR" b="1" dirty="0" smtClean="0">
                <a:cs typeface="B Nazanin" pitchFamily="2" charset="-78"/>
              </a:rPr>
              <a:t>:</a:t>
            </a:r>
            <a:r>
              <a:rPr lang="fa-IR" b="1" dirty="0" smtClean="0">
                <a:solidFill>
                  <a:schemeClr val="accent6">
                    <a:lumMod val="60000"/>
                    <a:lumOff val="40000"/>
                  </a:schemeClr>
                </a:solidFill>
                <a:cs typeface="B Nazanin" pitchFamily="2" charset="-78"/>
              </a:rPr>
              <a:t>قابليت سرايت بيماري</a:t>
            </a:r>
            <a:r>
              <a:rPr lang="fa-IR" dirty="0" smtClean="0">
                <a:cs typeface="B Nazanin" pitchFamily="2" charset="-78"/>
              </a:rPr>
              <a:t> </a:t>
            </a:r>
            <a:r>
              <a:rPr lang="fa-IR" dirty="0" smtClean="0">
                <a:solidFill>
                  <a:schemeClr val="bg1"/>
                </a:solidFill>
                <a:cs typeface="B Nazanin" pitchFamily="2" charset="-78"/>
              </a:rPr>
              <a:t>: معمولا“در بيماران درمان نشده قابليت سرايت بيماري به مدت 3-2 هفته است وليكن در بيماراني كه با آنتي بيوتيك درمان مي شوند اين دوره واگيري كوتاه مي شود .</a:t>
            </a:r>
          </a:p>
          <a:p>
            <a:r>
              <a:rPr lang="fa-IR" dirty="0" smtClean="0">
                <a:solidFill>
                  <a:schemeClr val="bg1"/>
                </a:solidFill>
                <a:cs typeface="B Nazanin" pitchFamily="2" charset="-78"/>
              </a:rPr>
              <a:t>ديفتري از نظر واگيري بيماري متوسطي است بخصوص در موارد تماس خيلي نزديك ميزان حمله گزارش شده بين 10% -30% است احتمال انتقال بيماري در بين افراد خانوار، مدارس، بيمارستانها و مناطق پر ازدحام در حال افزايش است.</a:t>
            </a:r>
          </a:p>
          <a:p>
            <a:r>
              <a:rPr lang="fa-IR" dirty="0" smtClean="0">
                <a:solidFill>
                  <a:srgbClr val="FFFF00"/>
                </a:solidFill>
                <a:cs typeface="B Nazanin" pitchFamily="2" charset="-78"/>
              </a:rPr>
              <a:t>دوره قابليت سرايت ديفتري تا زماني كه باسيل زهرزا در محل بروز عفونت وجود داشته باشد ادامه مي يابد.اين زمان معمولا“2 هفته و ندرتا“4 هفته در موارد نادر حاملهاي مزمن تا 6 ماه باكتري را دفع مي كنند.</a:t>
            </a:r>
            <a:endParaRPr lang="en-US" dirty="0" smtClean="0">
              <a:solidFill>
                <a:srgbClr val="FFFF00"/>
              </a:solidFill>
              <a:cs typeface="B Nazanin" pitchFamily="2" charset="-78"/>
            </a:endParaRPr>
          </a:p>
          <a:p>
            <a:endParaRPr lang="fa-IR" dirty="0" smtClean="0">
              <a:solidFill>
                <a:schemeClr val="bg1"/>
              </a:solidFill>
              <a:cs typeface="B Nazanin" pitchFamily="2" charset="-78"/>
            </a:endParaRPr>
          </a:p>
          <a:p>
            <a:pPr>
              <a:buNone/>
            </a:pPr>
            <a:endParaRPr lang="fa-I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r>
              <a:rPr lang="fa-IR" dirty="0" smtClean="0">
                <a:solidFill>
                  <a:schemeClr val="accent6">
                    <a:lumMod val="60000"/>
                    <a:lumOff val="40000"/>
                  </a:schemeClr>
                </a:solidFill>
                <a:cs typeface="B Nazanin" pitchFamily="2" charset="-78"/>
              </a:rPr>
              <a:t>علائم بيماري </a:t>
            </a:r>
            <a:r>
              <a:rPr lang="fa-IR" dirty="0" smtClean="0">
                <a:solidFill>
                  <a:schemeClr val="bg1"/>
                </a:solidFill>
                <a:cs typeface="B Nazanin" pitchFamily="2" charset="-78"/>
              </a:rPr>
              <a:t>شبيه ساير آنژين هاست اما مي تواند به قلب و دستگاه عصبي مركزي آسيب رسانده و به آهستگي با ايجاد خفگي به مرگ بيانجامد. </a:t>
            </a:r>
          </a:p>
          <a:p>
            <a:r>
              <a:rPr lang="fa-IR" b="1" dirty="0" smtClean="0">
                <a:solidFill>
                  <a:schemeClr val="accent6">
                    <a:lumMod val="60000"/>
                    <a:lumOff val="40000"/>
                  </a:schemeClr>
                </a:solidFill>
                <a:cs typeface="B Nazanin" pitchFamily="2" charset="-78"/>
              </a:rPr>
              <a:t>ميزان كشندگي </a:t>
            </a:r>
            <a:r>
              <a:rPr lang="fa-IR" dirty="0" smtClean="0">
                <a:solidFill>
                  <a:schemeClr val="accent6">
                    <a:lumMod val="60000"/>
                    <a:lumOff val="40000"/>
                  </a:schemeClr>
                </a:solidFill>
                <a:cs typeface="B Nazanin" pitchFamily="2" charset="-78"/>
              </a:rPr>
              <a:t>: </a:t>
            </a:r>
            <a:r>
              <a:rPr lang="fa-IR" dirty="0" smtClean="0">
                <a:solidFill>
                  <a:schemeClr val="bg1"/>
                </a:solidFill>
                <a:cs typeface="B Nazanin" pitchFamily="2" charset="-78"/>
              </a:rPr>
              <a:t>10-5 درصد(علي رغم درمان)</a:t>
            </a:r>
          </a:p>
          <a:p>
            <a:r>
              <a:rPr lang="fa-IR" dirty="0" smtClean="0">
                <a:solidFill>
                  <a:schemeClr val="bg1"/>
                </a:solidFill>
                <a:cs typeface="B Nazanin" pitchFamily="2" charset="-78"/>
              </a:rPr>
              <a:t>بيماران درمان نشده بين 2 تا 3 هفته بيماري را به ديگران منتقل مي كنند. </a:t>
            </a:r>
          </a:p>
          <a:p>
            <a:r>
              <a:rPr lang="fa-IR" dirty="0" smtClean="0">
                <a:solidFill>
                  <a:schemeClr val="bg1"/>
                </a:solidFill>
                <a:cs typeface="B Nazanin" pitchFamily="2" charset="-78"/>
              </a:rPr>
              <a:t> درمان با آنتي بيوتيك معمولا“ بيماران را ظرف 24 ساعت از ميكروب پاك مي كند.</a:t>
            </a:r>
          </a:p>
          <a:p>
            <a:r>
              <a:rPr lang="fa-IR" dirty="0" smtClean="0">
                <a:solidFill>
                  <a:schemeClr val="bg1"/>
                </a:solidFill>
                <a:cs typeface="B Nazanin" pitchFamily="2" charset="-78"/>
              </a:rPr>
              <a:t>كودكان و بالغين واكسينه نشده ممكن است </a:t>
            </a:r>
            <a:r>
              <a:rPr lang="fa-IR" b="1" dirty="0" smtClean="0">
                <a:solidFill>
                  <a:schemeClr val="bg1"/>
                </a:solidFill>
                <a:cs typeface="B Nazanin" pitchFamily="2" charset="-78"/>
              </a:rPr>
              <a:t>مكررا“ </a:t>
            </a:r>
            <a:r>
              <a:rPr lang="fa-IR" dirty="0" smtClean="0">
                <a:solidFill>
                  <a:schemeClr val="bg1"/>
                </a:solidFill>
                <a:cs typeface="B Nazanin" pitchFamily="2" charset="-78"/>
              </a:rPr>
              <a:t>به اين بيماري آلوده شوند.</a:t>
            </a:r>
          </a:p>
          <a:p>
            <a:endParaRPr lang="fa-I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2800" b="1" dirty="0" smtClean="0">
                <a:solidFill>
                  <a:schemeClr val="accent6">
                    <a:lumMod val="60000"/>
                    <a:lumOff val="40000"/>
                  </a:schemeClr>
                </a:solidFill>
                <a:cs typeface="B Nazanin" pitchFamily="2" charset="-78"/>
              </a:rPr>
              <a:t>پراكندگي جغرافيايي</a:t>
            </a:r>
            <a:endParaRPr lang="en-US" sz="2800" dirty="0" smtClean="0">
              <a:solidFill>
                <a:schemeClr val="accent6">
                  <a:lumMod val="60000"/>
                  <a:lumOff val="40000"/>
                </a:schemeClr>
              </a:solidFill>
              <a:cs typeface="B Nazanin" pitchFamily="2" charset="-78"/>
            </a:endParaRPr>
          </a:p>
        </p:txBody>
      </p:sp>
      <p:sp>
        <p:nvSpPr>
          <p:cNvPr id="3" name="Content Placeholder 2"/>
          <p:cNvSpPr>
            <a:spLocks noGrp="1"/>
          </p:cNvSpPr>
          <p:nvPr>
            <p:ph idx="1"/>
          </p:nvPr>
        </p:nvSpPr>
        <p:spPr/>
        <p:txBody>
          <a:bodyPr>
            <a:normAutofit lnSpcReduction="10000"/>
          </a:bodyPr>
          <a:lstStyle/>
          <a:p>
            <a:pPr>
              <a:buNone/>
            </a:pPr>
            <a:r>
              <a:rPr lang="fa-IR" dirty="0" smtClean="0">
                <a:solidFill>
                  <a:schemeClr val="bg1"/>
                </a:solidFill>
                <a:cs typeface="B Nazanin" pitchFamily="2" charset="-78"/>
              </a:rPr>
              <a:t>ديفتري در حال حاضر در همه نقاط جهان وجود دارد در كشورهائي كه پوشش ايمنسازي بالايي دارند . بندرت اتفاق مي افتد ولي در گروههاي واكسينه نشده ممكن است هنوز طغيان </a:t>
            </a:r>
            <a:r>
              <a:rPr lang="en-US" dirty="0" smtClean="0">
                <a:solidFill>
                  <a:schemeClr val="bg1"/>
                </a:solidFill>
                <a:cs typeface="B Nazanin" pitchFamily="2" charset="-78"/>
              </a:rPr>
              <a:t>Out break</a:t>
            </a:r>
            <a:r>
              <a:rPr lang="fa-IR" dirty="0" smtClean="0">
                <a:solidFill>
                  <a:schemeClr val="bg1"/>
                </a:solidFill>
                <a:cs typeface="B Nazanin" pitchFamily="2" charset="-78"/>
              </a:rPr>
              <a:t> اتفاق بيفتد.طغيان بطور اصلي به فاميل بلافصل محدود مي شود ولي به مدارس و سربازخانه ها و ساير گروههاي اجتماعي گسترش پيدا مي كند .</a:t>
            </a:r>
          </a:p>
          <a:p>
            <a:pPr>
              <a:buNone/>
            </a:pPr>
            <a:endParaRPr lang="en-US" dirty="0" smtClean="0">
              <a:solidFill>
                <a:schemeClr val="bg1"/>
              </a:solidFill>
              <a:cs typeface="B Nazanin" pitchFamily="2" charset="-78"/>
            </a:endParaRPr>
          </a:p>
          <a:p>
            <a:pPr>
              <a:buNone/>
            </a:pPr>
            <a:r>
              <a:rPr lang="fa-IR" dirty="0" smtClean="0">
                <a:solidFill>
                  <a:schemeClr val="bg1"/>
                </a:solidFill>
                <a:cs typeface="B Nazanin" pitchFamily="2" charset="-78"/>
              </a:rPr>
              <a:t>ديفتري در اكثر كشورهاي در حال توسعه اي كه جمعيت هاي غيره واكسينه دارند بصورت آندميك است هر 3-2 سال طغيان اتفاق مي افتد ولي هر چه سطح ايمني افزايش يافته است طول دوره هاي بين اپيدمي نيز افزايش يافته است .طول دوره هاي اين طغيان بر اساس اندازه جمعيت و تراكم آن و سطح ايمني متغير است.</a:t>
            </a:r>
            <a:endParaRPr lang="fa-IR" dirty="0">
              <a:solidFill>
                <a:schemeClr val="bg1"/>
              </a:solidFill>
              <a:cs typeface="B Nazanin" pitchFamily="2" charset="-78"/>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endParaRPr lang="fa-IR" dirty="0"/>
          </a:p>
        </p:txBody>
      </p:sp>
      <p:sp>
        <p:nvSpPr>
          <p:cNvPr id="3" name="Content Placeholder 2"/>
          <p:cNvSpPr>
            <a:spLocks noGrp="1"/>
          </p:cNvSpPr>
          <p:nvPr>
            <p:ph idx="1"/>
          </p:nvPr>
        </p:nvSpPr>
        <p:spPr/>
        <p:txBody>
          <a:bodyPr>
            <a:normAutofit/>
          </a:bodyPr>
          <a:lstStyle/>
          <a:p>
            <a:r>
              <a:rPr lang="fa-IR" dirty="0" smtClean="0">
                <a:solidFill>
                  <a:schemeClr val="bg1"/>
                </a:solidFill>
                <a:cs typeface="B Nazanin" pitchFamily="2" charset="-78"/>
              </a:rPr>
              <a:t>بدين ترتيب كه در شهرهاي بزرگ بطور شايع طغيان هائي كه 2-3 ماه ادامه پيدا كرده اند.در آب و هواي معتدل ديفتري در اواخر زمستان و اوايل بهار اتفاق مي افتد وليكن در مناطق گرمسير روند فصلي كمتر آشكار است در برخي از كشورها ديفتري بطور عمده بيماري كودكان زير 5 سال است. وليكن اگر پوشش ايمنسازي بالا باشد آن وقت احتمالاً اكثريت موارد در گروههاي سني بالا نيز اتفاق مي افتد در چندين طغيان اخير نسبت بيشتري از موارد بيماري مربوط به جنس مرد گزارش شده است. اين امر ممكن است نشان دهنده تلاش درگزارش دهي بوده و يا حاكي از آن باشد كه در آن جوامع مردان در خطر بيشتري هستند .</a:t>
            </a:r>
            <a:endParaRPr lang="en-US" dirty="0" smtClean="0">
              <a:solidFill>
                <a:schemeClr val="bg1"/>
              </a:solidFill>
              <a:cs typeface="B Nazanin" pitchFamily="2" charset="-78"/>
            </a:endParaRPr>
          </a:p>
          <a:p>
            <a:endParaRPr lang="fa-I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effectLst>
            <a:outerShdw blurRad="304800" dist="1562100" dir="17040000" sx="151000" sy="151000" algn="ctr" rotWithShape="0">
              <a:srgbClr val="000000">
                <a:alpha val="12000"/>
              </a:srgbClr>
            </a:outerShdw>
          </a:effectLst>
          <a:scene3d>
            <a:camera prst="orthographicFront"/>
            <a:lightRig rig="morning" dir="t"/>
          </a:scene3d>
          <a:sp3d>
            <a:bevelT/>
          </a:sp3d>
        </p:spPr>
        <p:txBody>
          <a:bodyPr>
            <a:scene3d>
              <a:camera prst="orthographicFront"/>
              <a:lightRig rig="freezing" dir="t">
                <a:rot lat="0" lon="0" rev="5640000"/>
              </a:lightRig>
            </a:scene3d>
            <a:sp3d prstMaterial="flat">
              <a:bevelT w="38100" h="38100"/>
              <a:contourClr>
                <a:schemeClr val="tx2"/>
              </a:contourClr>
            </a:sp3d>
          </a:bodyPr>
          <a:lstStyle/>
          <a:p>
            <a:r>
              <a:rPr lang="fa-IR" dirty="0" smtClean="0">
                <a:ln w="18415" cmpd="sng">
                  <a:solidFill>
                    <a:srgbClr val="FFFFFF"/>
                  </a:solidFill>
                  <a:prstDash val="solid"/>
                </a:ln>
                <a:solidFill>
                  <a:schemeClr val="accent4">
                    <a:lumMod val="40000"/>
                    <a:lumOff val="60000"/>
                  </a:schemeClr>
                </a:solidFill>
                <a:effectLst>
                  <a:outerShdw blurRad="63500" dir="3600000" algn="tl" rotWithShape="0">
                    <a:srgbClr val="000000">
                      <a:alpha val="70000"/>
                    </a:srgbClr>
                  </a:outerShdw>
                </a:effectLst>
                <a:cs typeface="B Titr" pitchFamily="2" charset="-78"/>
              </a:rPr>
              <a:t>به نام خدا</a:t>
            </a:r>
            <a:endParaRPr lang="fa-IR" dirty="0">
              <a:ln w="18415" cmpd="sng">
                <a:solidFill>
                  <a:srgbClr val="FFFFFF"/>
                </a:solidFill>
                <a:prstDash val="solid"/>
              </a:ln>
              <a:solidFill>
                <a:schemeClr val="accent4">
                  <a:lumMod val="40000"/>
                  <a:lumOff val="60000"/>
                </a:schemeClr>
              </a:solidFill>
              <a:effectLst>
                <a:outerShdw blurRad="63500" dir="3600000" algn="tl" rotWithShape="0">
                  <a:srgbClr val="000000">
                    <a:alpha val="70000"/>
                  </a:srgbClr>
                </a:outerShdw>
              </a:effectLst>
              <a:cs typeface="B Titr" pitchFamily="2" charset="-78"/>
            </a:endParaRPr>
          </a:p>
        </p:txBody>
      </p:sp>
      <p:sp>
        <p:nvSpPr>
          <p:cNvPr id="3" name="Subtitle 2"/>
          <p:cNvSpPr>
            <a:spLocks noGrp="1"/>
          </p:cNvSpPr>
          <p:nvPr>
            <p:ph type="subTitle" idx="1"/>
          </p:nvPr>
        </p:nvSpPr>
        <p:spPr>
          <a:xfrm>
            <a:off x="571472" y="3286124"/>
            <a:ext cx="7854696" cy="1752600"/>
          </a:xfrm>
          <a:scene3d>
            <a:camera prst="obliqueTopRight"/>
            <a:lightRig rig="sunrise" dir="t"/>
          </a:scene3d>
          <a:sp3d z="25400" prstMaterial="dkEdge"/>
        </p:spPr>
        <p:txBody>
          <a:bodyPr>
            <a:normAutofit/>
          </a:bodyPr>
          <a:lstStyle/>
          <a:p>
            <a:r>
              <a:rPr lang="fa-IR" sz="6000" b="1" dirty="0" smtClean="0">
                <a:ln w="18415" cmpd="sng">
                  <a:solidFill>
                    <a:srgbClr val="FFFFFF"/>
                  </a:solidFill>
                  <a:prstDash val="solid"/>
                </a:ln>
                <a:solidFill>
                  <a:schemeClr val="tx1">
                    <a:lumMod val="95000"/>
                  </a:schemeClr>
                </a:solidFill>
                <a:effectLst>
                  <a:outerShdw blurRad="38100" dist="38100" dir="2700000" algn="tl">
                    <a:srgbClr val="000000">
                      <a:alpha val="43137"/>
                    </a:srgbClr>
                  </a:outerShdw>
                </a:effectLst>
                <a:cs typeface="B Titr" pitchFamily="2" charset="-78"/>
              </a:rPr>
              <a:t>نظام مراقبت بيماري ديفتري</a:t>
            </a:r>
            <a:endParaRPr lang="fa-IR" sz="6000" b="1" dirty="0">
              <a:ln w="18415" cmpd="sng">
                <a:solidFill>
                  <a:srgbClr val="FFFFFF"/>
                </a:solidFill>
                <a:prstDash val="solid"/>
              </a:ln>
              <a:solidFill>
                <a:schemeClr val="tx1">
                  <a:lumMod val="95000"/>
                </a:schemeClr>
              </a:solidFill>
              <a:effectLst>
                <a:outerShdw blurRad="38100" dist="38100" dir="2700000" algn="tl">
                  <a:srgbClr val="000000">
                    <a:alpha val="43137"/>
                  </a:srgbClr>
                </a:outerShdw>
              </a:effectLst>
              <a:cs typeface="B Titr" pitchFamily="2" charset="-78"/>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style>
          <a:lnRef idx="0">
            <a:scrgbClr r="0" g="0" b="0"/>
          </a:lnRef>
          <a:fillRef idx="1002">
            <a:schemeClr val="dk2"/>
          </a:fillRef>
          <a:effectRef idx="0">
            <a:scrgbClr r="0" g="0" b="0"/>
          </a:effectRef>
          <a:fontRef idx="major"/>
        </p:style>
        <p:txBody>
          <a:bodyPr>
            <a:normAutofit/>
          </a:bodyPr>
          <a:lstStyle/>
          <a:p>
            <a:pPr algn="ctr">
              <a:buNone/>
            </a:pPr>
            <a:endParaRPr lang="fa-IR" sz="6600" b="1" dirty="0" smtClean="0">
              <a:solidFill>
                <a:schemeClr val="accent2">
                  <a:lumMod val="75000"/>
                </a:schemeClr>
              </a:solidFill>
              <a:cs typeface="B Titr" pitchFamily="2" charset="-78"/>
            </a:endParaRPr>
          </a:p>
          <a:p>
            <a:pPr algn="ctr">
              <a:buNone/>
            </a:pPr>
            <a:r>
              <a:rPr lang="fa-IR" sz="6600" b="1" dirty="0" smtClean="0">
                <a:solidFill>
                  <a:schemeClr val="accent6">
                    <a:lumMod val="75000"/>
                  </a:schemeClr>
                </a:solidFill>
                <a:cs typeface="B Titr" pitchFamily="2" charset="-78"/>
              </a:rPr>
              <a:t>پيشگيري و كنترل</a:t>
            </a:r>
            <a:endParaRPr lang="fa-IR" sz="6600" b="1" dirty="0">
              <a:solidFill>
                <a:schemeClr val="accent6">
                  <a:lumMod val="75000"/>
                </a:schemeClr>
              </a:solidFill>
              <a:cs typeface="B Titr" pitchFamily="2" charset="-78"/>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cs typeface="B Nazanin" pitchFamily="2" charset="-78"/>
            </a:endParaRPr>
          </a:p>
        </p:txBody>
      </p:sp>
      <p:sp>
        <p:nvSpPr>
          <p:cNvPr id="3" name="Content Placeholder 2"/>
          <p:cNvSpPr>
            <a:spLocks noGrp="1"/>
          </p:cNvSpPr>
          <p:nvPr>
            <p:ph idx="1"/>
          </p:nvPr>
        </p:nvSpPr>
        <p:spPr/>
        <p:txBody>
          <a:bodyPr/>
          <a:lstStyle/>
          <a:p>
            <a:r>
              <a:rPr lang="fa-IR" dirty="0" smtClean="0">
                <a:solidFill>
                  <a:schemeClr val="accent6">
                    <a:lumMod val="75000"/>
                  </a:schemeClr>
                </a:solidFill>
                <a:cs typeface="B Nazanin" pitchFamily="2" charset="-78"/>
              </a:rPr>
              <a:t>پيشگيري اوليه: </a:t>
            </a:r>
            <a:r>
              <a:rPr lang="fa-IR" dirty="0" smtClean="0">
                <a:solidFill>
                  <a:schemeClr val="bg1"/>
                </a:solidFill>
                <a:cs typeface="B Nazanin" pitchFamily="2" charset="-78"/>
              </a:rPr>
              <a:t>واكسيناسيون </a:t>
            </a:r>
          </a:p>
          <a:p>
            <a:pPr>
              <a:buNone/>
            </a:pPr>
            <a:endParaRPr lang="fa-IR" dirty="0" smtClean="0">
              <a:solidFill>
                <a:schemeClr val="bg1"/>
              </a:solidFill>
              <a:cs typeface="B Nazanin" pitchFamily="2" charset="-78"/>
            </a:endParaRPr>
          </a:p>
          <a:p>
            <a:r>
              <a:rPr lang="fa-IR" dirty="0" smtClean="0">
                <a:solidFill>
                  <a:schemeClr val="accent6">
                    <a:lumMod val="75000"/>
                  </a:schemeClr>
                </a:solidFill>
                <a:cs typeface="B Nazanin" pitchFamily="2" charset="-78"/>
              </a:rPr>
              <a:t>پيشگيري ثانويه: </a:t>
            </a:r>
            <a:r>
              <a:rPr lang="fa-IR" dirty="0" smtClean="0">
                <a:solidFill>
                  <a:schemeClr val="bg1"/>
                </a:solidFill>
                <a:cs typeface="B Nazanin" pitchFamily="2" charset="-78"/>
              </a:rPr>
              <a:t>درمان مبتلايان (سرم + پادزيست)</a:t>
            </a:r>
          </a:p>
          <a:p>
            <a:pPr>
              <a:buNone/>
            </a:pPr>
            <a:endParaRPr lang="fa-IR" dirty="0" smtClean="0">
              <a:solidFill>
                <a:schemeClr val="bg1"/>
              </a:solidFill>
              <a:cs typeface="B Nazanin" pitchFamily="2" charset="-78"/>
            </a:endParaRPr>
          </a:p>
          <a:p>
            <a:r>
              <a:rPr lang="fa-IR" dirty="0" smtClean="0">
                <a:solidFill>
                  <a:schemeClr val="accent6">
                    <a:lumMod val="75000"/>
                  </a:schemeClr>
                </a:solidFill>
                <a:cs typeface="B Nazanin" pitchFamily="2" charset="-78"/>
              </a:rPr>
              <a:t>پيشگيري ثالثيه: </a:t>
            </a:r>
            <a:r>
              <a:rPr lang="fa-IR" dirty="0" smtClean="0">
                <a:solidFill>
                  <a:schemeClr val="bg1"/>
                </a:solidFill>
                <a:cs typeface="B Nazanin" pitchFamily="2" charset="-78"/>
              </a:rPr>
              <a:t>درمان و اصلاح عوارض: انسداد راه تنفس- ميوكارديت – پلي نوريت- پنوموني – نارسايي كليه – آنسفاليت – باكتريمي يا آندوكارديت</a:t>
            </a:r>
          </a:p>
          <a:p>
            <a:pPr>
              <a:buNone/>
            </a:pPr>
            <a:r>
              <a:rPr lang="fa-IR" dirty="0" smtClean="0">
                <a:solidFill>
                  <a:schemeClr val="bg1"/>
                </a:solidFill>
                <a:cs typeface="B Nazanin" pitchFamily="2" charset="-78"/>
              </a:rPr>
              <a:t> </a:t>
            </a:r>
            <a:endParaRPr lang="fa-IR" dirty="0">
              <a:solidFill>
                <a:schemeClr val="bg1"/>
              </a:solidFill>
              <a:cs typeface="B Nazanin" pitchFamily="2" charset="-78"/>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gradFill flip="none" rotWithShape="1">
            <a:gsLst>
              <a:gs pos="0">
                <a:schemeClr val="dk2">
                  <a:tint val="80000"/>
                  <a:satMod val="400000"/>
                  <a:alpha val="74000"/>
                </a:schemeClr>
              </a:gs>
              <a:gs pos="25000">
                <a:schemeClr val="dk2">
                  <a:tint val="83000"/>
                  <a:satMod val="320000"/>
                </a:schemeClr>
              </a:gs>
              <a:gs pos="100000">
                <a:schemeClr val="dk2">
                  <a:shade val="15000"/>
                  <a:satMod val="320000"/>
                </a:schemeClr>
              </a:gs>
            </a:gsLst>
            <a:path path="shape">
              <a:fillToRect l="50000" t="50000" r="50000" b="50000"/>
            </a:path>
            <a:tileRect/>
          </a:gradFill>
        </p:spPr>
        <p:style>
          <a:lnRef idx="0">
            <a:scrgbClr r="0" g="0" b="0"/>
          </a:lnRef>
          <a:fillRef idx="1002">
            <a:schemeClr val="dk2"/>
          </a:fillRef>
          <a:effectRef idx="0">
            <a:scrgbClr r="0" g="0" b="0"/>
          </a:effectRef>
          <a:fontRef idx="major"/>
        </p:style>
        <p:txBody>
          <a:bodyPr/>
          <a:lstStyle/>
          <a:p>
            <a:pPr algn="ctr">
              <a:buNone/>
            </a:pPr>
            <a:endParaRPr lang="fa-IR" dirty="0" smtClean="0">
              <a:solidFill>
                <a:schemeClr val="accent2">
                  <a:lumMod val="75000"/>
                </a:schemeClr>
              </a:solidFill>
              <a:cs typeface="B Titr" pitchFamily="2" charset="-78"/>
            </a:endParaRPr>
          </a:p>
          <a:p>
            <a:pPr algn="ctr">
              <a:buNone/>
            </a:pPr>
            <a:endParaRPr lang="fa-IR" dirty="0" smtClean="0">
              <a:solidFill>
                <a:schemeClr val="accent2">
                  <a:lumMod val="75000"/>
                </a:schemeClr>
              </a:solidFill>
              <a:cs typeface="B Titr" pitchFamily="2" charset="-78"/>
            </a:endParaRPr>
          </a:p>
          <a:p>
            <a:pPr algn="ctr">
              <a:buNone/>
            </a:pPr>
            <a:r>
              <a:rPr lang="fa-IR" sz="6600" dirty="0" smtClean="0">
                <a:solidFill>
                  <a:schemeClr val="accent6">
                    <a:lumMod val="75000"/>
                  </a:schemeClr>
                </a:solidFill>
                <a:cs typeface="B Titr" pitchFamily="2" charset="-78"/>
              </a:rPr>
              <a:t>علائم باليني</a:t>
            </a:r>
            <a:endParaRPr lang="fa-IR" sz="6600" dirty="0">
              <a:solidFill>
                <a:schemeClr val="accent6">
                  <a:lumMod val="75000"/>
                </a:schemeClr>
              </a:solidFill>
              <a:cs typeface="B Titr" pitchFamily="2" charset="-78"/>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endParaRPr lang="fa-IR" dirty="0">
              <a:cs typeface="B Nazanin" pitchFamily="2" charset="-78"/>
            </a:endParaRPr>
          </a:p>
        </p:txBody>
      </p:sp>
      <p:sp>
        <p:nvSpPr>
          <p:cNvPr id="3" name="Content Placeholder 2"/>
          <p:cNvSpPr>
            <a:spLocks noGrp="1"/>
          </p:cNvSpPr>
          <p:nvPr>
            <p:ph idx="1"/>
          </p:nvPr>
        </p:nvSpPr>
        <p:spPr/>
        <p:txBody>
          <a:bodyPr>
            <a:normAutofit lnSpcReduction="10000"/>
          </a:bodyPr>
          <a:lstStyle/>
          <a:p>
            <a:r>
              <a:rPr lang="fa-IR" dirty="0" smtClean="0">
                <a:solidFill>
                  <a:schemeClr val="bg1"/>
                </a:solidFill>
                <a:cs typeface="B Nazanin" pitchFamily="2" charset="-78"/>
              </a:rPr>
              <a:t>كودكان بزرگتر از گلو درد و تب شكايت مي كنند در معاينه التهاب متوسطي در حلق ديده مي شود و معمولاً ترشح التهابي گلو يا لوزه (غشاء كاذب) وجود دارد كه ممكن است غير متقارن بوده و تا پشت لوزه ها را هم بگيرد.</a:t>
            </a:r>
          </a:p>
          <a:p>
            <a:pPr>
              <a:buNone/>
            </a:pPr>
            <a:endParaRPr lang="en-US" dirty="0" smtClean="0">
              <a:solidFill>
                <a:schemeClr val="bg1"/>
              </a:solidFill>
              <a:cs typeface="B Nazanin" pitchFamily="2" charset="-78"/>
            </a:endParaRPr>
          </a:p>
          <a:p>
            <a:r>
              <a:rPr lang="fa-IR" dirty="0" smtClean="0">
                <a:solidFill>
                  <a:schemeClr val="bg1"/>
                </a:solidFill>
                <a:cs typeface="B Nazanin" pitchFamily="2" charset="-78"/>
              </a:rPr>
              <a:t>غشاء ممكن است همچنين نازوفارنكس و يا حنجره را نيز فرا گيرد .</a:t>
            </a:r>
          </a:p>
          <a:p>
            <a:pPr>
              <a:buNone/>
            </a:pPr>
            <a:endParaRPr lang="en-US" dirty="0" smtClean="0">
              <a:solidFill>
                <a:schemeClr val="bg1"/>
              </a:solidFill>
              <a:cs typeface="B Nazanin" pitchFamily="2" charset="-78"/>
            </a:endParaRPr>
          </a:p>
          <a:p>
            <a:r>
              <a:rPr lang="fa-IR" dirty="0" smtClean="0">
                <a:solidFill>
                  <a:schemeClr val="bg1"/>
                </a:solidFill>
                <a:cs typeface="B Nazanin" pitchFamily="2" charset="-78"/>
              </a:rPr>
              <a:t>بيماري با تب خفيف و بزرگ شدن غدد لنفاوي در گردن همراه است كه در موارد شديد دردناك بيمار معمولاً ظاهري مسموم دارد .تورم گردن در اثر التهاب غدد لنفاوي ناحيه اي ممكن است اتفاق بيفتد (ديفتري نوع گردن گاوي) در اواخر دوره بيماري، فلج حركتي و ميوكارديت ممكن است ايجاد شود بيماري 10 تا 20 روز ممكن است ادامه يابد.</a:t>
            </a:r>
            <a:endParaRPr lang="fa-IR" dirty="0">
              <a:solidFill>
                <a:schemeClr val="bg1"/>
              </a:solidFill>
              <a:cs typeface="B Nazanin" pitchFamily="2" charset="-78"/>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smtClean="0"/>
              <a:t/>
            </a:r>
            <a:br>
              <a:rPr lang="en-US" sz="3600" b="1" dirty="0" smtClean="0"/>
            </a:br>
            <a:r>
              <a:rPr lang="en-US" sz="3600" b="1" dirty="0" smtClean="0"/>
              <a:t/>
            </a:r>
            <a:br>
              <a:rPr lang="en-US" sz="3600" b="1" dirty="0" smtClean="0"/>
            </a:br>
            <a:r>
              <a:rPr lang="en-US" sz="3600" b="1" dirty="0" smtClean="0">
                <a:solidFill>
                  <a:srgbClr val="FFFF00"/>
                </a:solidFill>
              </a:rPr>
              <a:t>Diphtheria membrane</a:t>
            </a:r>
            <a:r>
              <a:rPr lang="en-US" sz="3600" dirty="0" smtClean="0">
                <a:solidFill>
                  <a:srgbClr val="FFFF00"/>
                </a:solidFill>
              </a:rPr>
              <a:t>: Fibrin, tissue, bacterial cells</a:t>
            </a:r>
            <a:r>
              <a:rPr lang="en-US" sz="4000" dirty="0" smtClean="0"/>
              <a:t/>
            </a:r>
            <a:br>
              <a:rPr lang="en-US" sz="4000" dirty="0" smtClean="0"/>
            </a:br>
            <a:endParaRPr lang="fa-IR" dirty="0"/>
          </a:p>
        </p:txBody>
      </p:sp>
      <p:pic>
        <p:nvPicPr>
          <p:cNvPr id="4" name="Picture 5" descr="figure_24_05_labeled"/>
          <p:cNvPicPr>
            <a:picLocks noGrp="1" noChangeAspect="1" noChangeArrowheads="1"/>
          </p:cNvPicPr>
          <p:nvPr>
            <p:ph idx="1"/>
          </p:nvPr>
        </p:nvPicPr>
        <p:blipFill>
          <a:blip r:embed="rId2"/>
          <a:stretch>
            <a:fillRect/>
          </a:stretch>
        </p:blipFill>
        <p:spPr bwMode="auto">
          <a:xfrm>
            <a:off x="1184758" y="1935163"/>
            <a:ext cx="6774483" cy="4389437"/>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3"/>
          <p:cNvSpPr>
            <a:spLocks noGrp="1"/>
          </p:cNvSpPr>
          <p:nvPr>
            <p:ph type="title"/>
          </p:nvPr>
        </p:nvSpPr>
        <p:spPr/>
        <p:txBody>
          <a:bodyPr/>
          <a:lstStyle/>
          <a:p>
            <a:pPr eaLnBrk="1" hangingPunct="1"/>
            <a:r>
              <a:rPr lang="en-US" sz="3600" b="1" dirty="0" smtClean="0">
                <a:solidFill>
                  <a:srgbClr val="002060"/>
                </a:solidFill>
              </a:rPr>
              <a:t>Pseudo membrane</a:t>
            </a:r>
          </a:p>
        </p:txBody>
      </p:sp>
      <p:pic>
        <p:nvPicPr>
          <p:cNvPr id="21507" name="Content Placeholder 6" descr="dp1.jpg"/>
          <p:cNvPicPr>
            <a:picLocks noGrp="1" noChangeAspect="1"/>
          </p:cNvPicPr>
          <p:nvPr>
            <p:ph sz="half" idx="1"/>
          </p:nvPr>
        </p:nvPicPr>
        <p:blipFill>
          <a:blip r:embed="rId2"/>
          <a:srcRect/>
          <a:stretch>
            <a:fillRect/>
          </a:stretch>
        </p:blipFill>
        <p:spPr>
          <a:xfrm>
            <a:off x="554182" y="1411941"/>
            <a:ext cx="3530023" cy="4908176"/>
          </a:xfrm>
        </p:spPr>
      </p:pic>
      <p:pic>
        <p:nvPicPr>
          <p:cNvPr id="21508" name="Content Placeholder 7" descr="diphpmh001.jpg"/>
          <p:cNvPicPr>
            <a:picLocks noGrp="1" noChangeAspect="1"/>
          </p:cNvPicPr>
          <p:nvPr>
            <p:ph sz="half" idx="2"/>
          </p:nvPr>
        </p:nvPicPr>
        <p:blipFill>
          <a:blip r:embed="rId3" cstate="print"/>
          <a:stretch>
            <a:fillRect/>
          </a:stretch>
        </p:blipFill>
        <p:spPr>
          <a:xfrm>
            <a:off x="5753100" y="3503973"/>
            <a:ext cx="1828800" cy="1267691"/>
          </a:xfrm>
        </p:spPr>
      </p:pic>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sz="3600" b="1" dirty="0" smtClean="0">
                <a:solidFill>
                  <a:srgbClr val="002060"/>
                </a:solidFill>
              </a:rPr>
              <a:t>‘Bull Neck’</a:t>
            </a:r>
          </a:p>
        </p:txBody>
      </p:sp>
      <p:pic>
        <p:nvPicPr>
          <p:cNvPr id="22531" name="Content Placeholder 4" descr="diphcdc002a.jpg"/>
          <p:cNvPicPr>
            <a:picLocks noGrp="1" noChangeAspect="1"/>
          </p:cNvPicPr>
          <p:nvPr>
            <p:ph sz="half" idx="1"/>
          </p:nvPr>
        </p:nvPicPr>
        <p:blipFill>
          <a:blip r:embed="rId2"/>
          <a:srcRect/>
          <a:stretch>
            <a:fillRect/>
          </a:stretch>
        </p:blipFill>
        <p:spPr>
          <a:xfrm>
            <a:off x="184727" y="1815353"/>
            <a:ext cx="4387273" cy="3063409"/>
          </a:xfrm>
        </p:spPr>
      </p:pic>
      <p:pic>
        <p:nvPicPr>
          <p:cNvPr id="22532" name="Content Placeholder 5" descr="dp2.jpg"/>
          <p:cNvPicPr>
            <a:picLocks noGrp="1" noChangeAspect="1"/>
          </p:cNvPicPr>
          <p:nvPr>
            <p:ph sz="half" idx="2"/>
          </p:nvPr>
        </p:nvPicPr>
        <p:blipFill>
          <a:blip r:embed="rId3"/>
          <a:stretch>
            <a:fillRect/>
          </a:stretch>
        </p:blipFill>
        <p:spPr>
          <a:xfrm>
            <a:off x="4648200" y="2791619"/>
            <a:ext cx="4038600" cy="2692400"/>
          </a:xfrm>
        </p:spPr>
      </p:pic>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sz="3600" b="1" dirty="0" smtClean="0">
                <a:solidFill>
                  <a:srgbClr val="002060"/>
                </a:solidFill>
              </a:rPr>
              <a:t>Skin Lesions</a:t>
            </a:r>
          </a:p>
        </p:txBody>
      </p:sp>
      <p:pic>
        <p:nvPicPr>
          <p:cNvPr id="23555" name="Content Placeholder 4" descr="diphcdc003a.jpg"/>
          <p:cNvPicPr>
            <a:picLocks noGrp="1" noChangeAspect="1"/>
          </p:cNvPicPr>
          <p:nvPr>
            <p:ph sz="half" idx="1"/>
          </p:nvPr>
        </p:nvPicPr>
        <p:blipFill>
          <a:blip r:embed="rId2"/>
          <a:srcRect/>
          <a:stretch>
            <a:fillRect/>
          </a:stretch>
        </p:blipFill>
        <p:spPr>
          <a:xfrm>
            <a:off x="116899" y="1680883"/>
            <a:ext cx="4407477" cy="3063409"/>
          </a:xfrm>
        </p:spPr>
      </p:pic>
      <p:pic>
        <p:nvPicPr>
          <p:cNvPr id="23556" name="Content Placeholder 5" descr="diphcdc001a.jpg"/>
          <p:cNvPicPr>
            <a:picLocks noGrp="1" noChangeAspect="1"/>
          </p:cNvPicPr>
          <p:nvPr>
            <p:ph sz="half" idx="2"/>
          </p:nvPr>
        </p:nvPicPr>
        <p:blipFill>
          <a:blip r:embed="rId3" cstate="print"/>
          <a:stretch>
            <a:fillRect/>
          </a:stretch>
        </p:blipFill>
        <p:spPr>
          <a:xfrm>
            <a:off x="6133407" y="3778293"/>
            <a:ext cx="1068185" cy="719051"/>
          </a:xfrm>
        </p:spPr>
      </p:pic>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sz="5400" b="1" dirty="0" smtClean="0">
                <a:solidFill>
                  <a:schemeClr val="accent6">
                    <a:lumMod val="75000"/>
                  </a:schemeClr>
                </a:solidFill>
                <a:cs typeface="B Nazanin" pitchFamily="2" charset="-78"/>
              </a:rPr>
              <a:t>تشخيص افتراقي:</a:t>
            </a:r>
            <a:endParaRPr lang="fa-IR" dirty="0"/>
          </a:p>
        </p:txBody>
      </p:sp>
      <p:sp>
        <p:nvSpPr>
          <p:cNvPr id="3" name="Content Placeholder 2"/>
          <p:cNvSpPr>
            <a:spLocks noGrp="1"/>
          </p:cNvSpPr>
          <p:nvPr>
            <p:ph idx="1"/>
          </p:nvPr>
        </p:nvSpPr>
        <p:spPr/>
        <p:txBody>
          <a:bodyPr/>
          <a:lstStyle/>
          <a:p>
            <a:pPr>
              <a:buNone/>
            </a:pPr>
            <a:endParaRPr lang="fa-IR" dirty="0" smtClean="0">
              <a:solidFill>
                <a:schemeClr val="bg1"/>
              </a:solidFill>
              <a:cs typeface="B Nazanin" pitchFamily="2" charset="-78"/>
            </a:endParaRPr>
          </a:p>
          <a:p>
            <a:pPr algn="just"/>
            <a:r>
              <a:rPr lang="fa-IR" dirty="0" smtClean="0">
                <a:solidFill>
                  <a:schemeClr val="bg1"/>
                </a:solidFill>
                <a:cs typeface="B Nazanin" pitchFamily="2" charset="-78"/>
              </a:rPr>
              <a:t>گاه تشخيص موارد ديفتري كار ساده اي نيست وطغيان موارد گلودردها ناشي از </a:t>
            </a:r>
            <a:r>
              <a:rPr lang="fa-IR" dirty="0" smtClean="0">
                <a:solidFill>
                  <a:schemeClr val="accent6">
                    <a:lumMod val="40000"/>
                    <a:lumOff val="60000"/>
                  </a:schemeClr>
                </a:solidFill>
                <a:cs typeface="B Nazanin" pitchFamily="2" charset="-78"/>
              </a:rPr>
              <a:t>استرپتوكك گروه </a:t>
            </a:r>
            <a:r>
              <a:rPr lang="en-US" dirty="0" smtClean="0">
                <a:solidFill>
                  <a:schemeClr val="accent6">
                    <a:lumMod val="40000"/>
                    <a:lumOff val="60000"/>
                  </a:schemeClr>
                </a:solidFill>
                <a:cs typeface="B Nazanin" pitchFamily="2" charset="-78"/>
              </a:rPr>
              <a:t>A</a:t>
            </a:r>
            <a:r>
              <a:rPr lang="fa-IR" dirty="0" smtClean="0">
                <a:solidFill>
                  <a:schemeClr val="bg1"/>
                </a:solidFill>
                <a:cs typeface="B Nazanin" pitchFamily="2" charset="-78"/>
              </a:rPr>
              <a:t> ممكن است با ديفتري اشتباه شود واز طرفي موارد كشنده اي از ديفتري گزارش شده كه با استرپتوكك بتاهموليتيك گروه </a:t>
            </a:r>
            <a:r>
              <a:rPr lang="en-US" dirty="0" smtClean="0">
                <a:solidFill>
                  <a:schemeClr val="bg1"/>
                </a:solidFill>
                <a:cs typeface="B Nazanin" pitchFamily="2" charset="-78"/>
              </a:rPr>
              <a:t>A</a:t>
            </a:r>
            <a:r>
              <a:rPr lang="fa-IR" dirty="0" smtClean="0">
                <a:solidFill>
                  <a:schemeClr val="bg1"/>
                </a:solidFill>
                <a:cs typeface="B Nazanin" pitchFamily="2" charset="-78"/>
              </a:rPr>
              <a:t> همراه بوده است .  </a:t>
            </a:r>
            <a:endParaRPr lang="en-US" dirty="0" smtClean="0">
              <a:solidFill>
                <a:schemeClr val="bg1"/>
              </a:solidFill>
              <a:cs typeface="B Nazanin" pitchFamily="2" charset="-78"/>
            </a:endParaRPr>
          </a:p>
          <a:p>
            <a:pPr>
              <a:buNone/>
            </a:pPr>
            <a:endParaRPr lang="fa-I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fa-IR" sz="4000" b="1" dirty="0" smtClean="0">
                <a:cs typeface="B Nazanin" pitchFamily="2" charset="-78"/>
              </a:rPr>
              <a:t/>
            </a:r>
            <a:br>
              <a:rPr lang="fa-IR" sz="4000" b="1" dirty="0" smtClean="0">
                <a:cs typeface="B Nazanin" pitchFamily="2" charset="-78"/>
              </a:rPr>
            </a:br>
            <a:r>
              <a:rPr lang="fa-IR" sz="4000" b="1" dirty="0" smtClean="0">
                <a:cs typeface="B Nazanin" pitchFamily="2" charset="-78"/>
              </a:rPr>
              <a:t/>
            </a:r>
            <a:br>
              <a:rPr lang="fa-IR" sz="4000" b="1" dirty="0" smtClean="0">
                <a:cs typeface="B Nazanin" pitchFamily="2" charset="-78"/>
              </a:rPr>
            </a:br>
            <a:r>
              <a:rPr lang="fa-IR" sz="4000" b="1" dirty="0" smtClean="0">
                <a:cs typeface="B Nazanin" pitchFamily="2" charset="-78"/>
              </a:rPr>
              <a:t/>
            </a:r>
            <a:br>
              <a:rPr lang="fa-IR" sz="4000" b="1" dirty="0" smtClean="0">
                <a:cs typeface="B Nazanin" pitchFamily="2" charset="-78"/>
              </a:rPr>
            </a:br>
            <a:r>
              <a:rPr lang="fa-IR" sz="4000" b="1" dirty="0" smtClean="0">
                <a:cs typeface="B Nazanin" pitchFamily="2" charset="-78"/>
              </a:rPr>
              <a:t/>
            </a:r>
            <a:br>
              <a:rPr lang="fa-IR" sz="4000" b="1" dirty="0" smtClean="0">
                <a:cs typeface="B Nazanin" pitchFamily="2" charset="-78"/>
              </a:rPr>
            </a:br>
            <a:r>
              <a:rPr lang="fa-IR" sz="4000" b="1" dirty="0" smtClean="0">
                <a:cs typeface="B Nazanin" pitchFamily="2" charset="-78"/>
              </a:rPr>
              <a:t/>
            </a:r>
            <a:br>
              <a:rPr lang="fa-IR" sz="4000" b="1" dirty="0" smtClean="0">
                <a:cs typeface="B Nazanin" pitchFamily="2" charset="-78"/>
              </a:rPr>
            </a:br>
            <a:r>
              <a:rPr lang="en-US" dirty="0" smtClean="0"/>
              <a:t/>
            </a:r>
            <a:br>
              <a:rPr lang="en-US" dirty="0" smtClean="0"/>
            </a:br>
            <a:endParaRPr lang="fa-IR" dirty="0"/>
          </a:p>
        </p:txBody>
      </p:sp>
      <p:sp>
        <p:nvSpPr>
          <p:cNvPr id="3" name="Content Placeholder 2"/>
          <p:cNvSpPr>
            <a:spLocks noGrp="1"/>
          </p:cNvSpPr>
          <p:nvPr>
            <p:ph idx="1"/>
          </p:nvPr>
        </p:nvSpPr>
        <p:spPr>
          <a:xfrm>
            <a:off x="457200" y="1214422"/>
            <a:ext cx="8401080" cy="5110178"/>
          </a:xfrm>
        </p:spPr>
        <p:txBody>
          <a:bodyPr>
            <a:normAutofit/>
          </a:bodyPr>
          <a:lstStyle/>
          <a:p>
            <a:r>
              <a:rPr lang="fa-IR" sz="2400" dirty="0" smtClean="0">
                <a:solidFill>
                  <a:schemeClr val="accent6">
                    <a:lumMod val="60000"/>
                    <a:lumOff val="40000"/>
                  </a:schemeClr>
                </a:solidFill>
                <a:cs typeface="B Nazanin" pitchFamily="2" charset="-78"/>
              </a:rPr>
              <a:t>عفونتهاي ويروسي بدون غشاء التهابات باكتريال ناي</a:t>
            </a:r>
          </a:p>
          <a:p>
            <a:r>
              <a:rPr lang="fa-IR" sz="2400" dirty="0" smtClean="0">
                <a:solidFill>
                  <a:schemeClr val="accent6">
                    <a:lumMod val="60000"/>
                    <a:lumOff val="40000"/>
                  </a:schemeClr>
                </a:solidFill>
                <a:cs typeface="B Nazanin" pitchFamily="2" charset="-78"/>
              </a:rPr>
              <a:t> آنژين لودويك </a:t>
            </a:r>
            <a:r>
              <a:rPr lang="fa-IR" sz="2400" dirty="0" smtClean="0">
                <a:solidFill>
                  <a:schemeClr val="bg1"/>
                </a:solidFill>
                <a:cs typeface="B Nazanin" pitchFamily="2" charset="-78"/>
              </a:rPr>
              <a:t>(</a:t>
            </a:r>
            <a:r>
              <a:rPr lang="fa-IR" sz="2400" b="1" dirty="0" smtClean="0">
                <a:solidFill>
                  <a:schemeClr val="bg1"/>
                </a:solidFill>
                <a:cs typeface="B Nazanin" pitchFamily="2" charset="-78"/>
              </a:rPr>
              <a:t>يك بيماري عفوني(سلوليت) مربوط به فضاي زير فك تحتاني و زير زبان مي باشد(كف دهان) كه بدليل تورم مي تواند باعث خفگي گردد. اين بيماري معمولا بعد از عفونت يك ريشه دنداني مانند آبسه و جراحت هاي دهان اتفاق مي افتد )</a:t>
            </a:r>
          </a:p>
          <a:p>
            <a:r>
              <a:rPr lang="fa-IR" sz="2400" dirty="0" smtClean="0">
                <a:solidFill>
                  <a:schemeClr val="bg1"/>
                </a:solidFill>
                <a:cs typeface="B Nazanin" pitchFamily="2" charset="-78"/>
              </a:rPr>
              <a:t> </a:t>
            </a:r>
            <a:r>
              <a:rPr lang="fa-IR" sz="2400" dirty="0" smtClean="0">
                <a:solidFill>
                  <a:schemeClr val="accent6">
                    <a:lumMod val="60000"/>
                    <a:lumOff val="40000"/>
                  </a:schemeClr>
                </a:solidFill>
                <a:cs typeface="B Nazanin" pitchFamily="2" charset="-78"/>
              </a:rPr>
              <a:t>عفونتهاي آدنوويرال </a:t>
            </a:r>
            <a:r>
              <a:rPr lang="fa-IR" sz="2400" dirty="0" smtClean="0">
                <a:solidFill>
                  <a:schemeClr val="bg1"/>
                </a:solidFill>
                <a:cs typeface="B Nazanin" pitchFamily="2" charset="-78"/>
              </a:rPr>
              <a:t>(ویروس‌های بدون غشاء دارای </a:t>
            </a:r>
            <a:r>
              <a:rPr lang="en-US" sz="2400" dirty="0" smtClean="0">
                <a:solidFill>
                  <a:schemeClr val="bg1"/>
                </a:solidFill>
                <a:cs typeface="B Nazanin" pitchFamily="2" charset="-78"/>
              </a:rPr>
              <a:t>DNA</a:t>
            </a:r>
            <a:r>
              <a:rPr lang="fa-IR" sz="2400" dirty="0" smtClean="0">
                <a:solidFill>
                  <a:schemeClr val="bg1"/>
                </a:solidFill>
                <a:cs typeface="B Nazanin" pitchFamily="2" charset="-78"/>
              </a:rPr>
              <a:t> دو رشته‌ای خطی هستند از طریق گيرنده هاي خود به سلولها  می‌چسبند و با اندوسيتوز وارد سلول‌ها می‌شوند. ژنوم آدنوویروس‌ها در كروموزوم میزبان نفوذ نمی‌کند. هرپس عامل تب خال، از آدنوو-ویروسها است.)</a:t>
            </a:r>
          </a:p>
          <a:p>
            <a:r>
              <a:rPr lang="fa-IR" sz="2400" dirty="0" smtClean="0">
                <a:solidFill>
                  <a:schemeClr val="accent6">
                    <a:lumMod val="60000"/>
                    <a:lumOff val="40000"/>
                  </a:schemeClr>
                </a:solidFill>
                <a:cs typeface="B Nazanin" pitchFamily="2" charset="-78"/>
              </a:rPr>
              <a:t>كانديدامنونوكلئوز ، التهاب حاد اپي گلوت، تب خال ساده، سوختگيها وخوردن مواد شيميائي سوزاننده </a:t>
            </a:r>
            <a:endParaRPr lang="en-US" sz="2400" dirty="0" smtClean="0">
              <a:solidFill>
                <a:schemeClr val="accent6">
                  <a:lumMod val="60000"/>
                  <a:lumOff val="40000"/>
                </a:schemeClr>
              </a:solidFill>
              <a:cs typeface="B Nazanin" pitchFamily="2" charset="-78"/>
            </a:endParaRPr>
          </a:p>
          <a:p>
            <a:pPr>
              <a:buNone/>
            </a:pPr>
            <a:endParaRPr lang="fa-I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solidFill>
                  <a:schemeClr val="accent1">
                    <a:lumMod val="20000"/>
                    <a:lumOff val="80000"/>
                  </a:schemeClr>
                </a:solidFill>
              </a:rPr>
              <a:t>منابع</a:t>
            </a:r>
            <a:endParaRPr lang="fa-IR" dirty="0">
              <a:solidFill>
                <a:schemeClr val="accent1">
                  <a:lumMod val="20000"/>
                  <a:lumOff val="80000"/>
                </a:schemeClr>
              </a:solidFill>
            </a:endParaRPr>
          </a:p>
        </p:txBody>
      </p:sp>
      <p:sp>
        <p:nvSpPr>
          <p:cNvPr id="3" name="Content Placeholder 2"/>
          <p:cNvSpPr>
            <a:spLocks noGrp="1"/>
          </p:cNvSpPr>
          <p:nvPr>
            <p:ph idx="1"/>
          </p:nvPr>
        </p:nvSpPr>
        <p:spPr>
          <a:ln>
            <a:noFill/>
          </a:ln>
        </p:spPr>
        <p:style>
          <a:lnRef idx="3">
            <a:schemeClr val="lt1"/>
          </a:lnRef>
          <a:fillRef idx="1002">
            <a:schemeClr val="dk2"/>
          </a:fillRef>
          <a:effectRef idx="1">
            <a:schemeClr val="accent2"/>
          </a:effectRef>
          <a:fontRef idx="minor">
            <a:schemeClr val="lt1"/>
          </a:fontRef>
        </p:style>
        <p:txBody>
          <a:bodyPr>
            <a:normAutofit/>
          </a:bodyPr>
          <a:lstStyle/>
          <a:p>
            <a:r>
              <a:rPr lang="fa-IR" sz="3200" dirty="0" smtClean="0">
                <a:solidFill>
                  <a:schemeClr val="tx2">
                    <a:lumMod val="20000"/>
                    <a:lumOff val="80000"/>
                  </a:schemeClr>
                </a:solidFill>
                <a:cs typeface="B Nazanin" pitchFamily="2" charset="-78"/>
              </a:rPr>
              <a:t>كلياتي درباره پيشگيري و درمان با واكسن و سرم (دكتر حسين مير شمسي)</a:t>
            </a:r>
          </a:p>
          <a:p>
            <a:r>
              <a:rPr lang="fa-IR" sz="3200" dirty="0" smtClean="0">
                <a:solidFill>
                  <a:schemeClr val="tx2">
                    <a:lumMod val="20000"/>
                    <a:lumOff val="80000"/>
                  </a:schemeClr>
                </a:solidFill>
                <a:cs typeface="B Nazanin" pitchFamily="2" charset="-78"/>
              </a:rPr>
              <a:t>اپيدميولوژي و كنترل بيماريهاي شايع در ايران( دكتر فريدون عزيزي، دكتر حسين حاتمي،دكتر محسن جانقرباني)</a:t>
            </a:r>
          </a:p>
          <a:p>
            <a:r>
              <a:rPr lang="fa-IR" sz="3200" dirty="0" smtClean="0">
                <a:solidFill>
                  <a:schemeClr val="tx2">
                    <a:lumMod val="20000"/>
                    <a:lumOff val="80000"/>
                  </a:schemeClr>
                </a:solidFill>
                <a:cs typeface="B Nazanin" pitchFamily="2" charset="-78"/>
              </a:rPr>
              <a:t>راهنماي بررسي و مبارزه با بيماري ديفتري –ارديبهشت 1377  (مركز مديريت بيماريها)</a:t>
            </a:r>
          </a:p>
          <a:p>
            <a:r>
              <a:rPr lang="fa-IR" sz="3200" dirty="0" smtClean="0">
                <a:solidFill>
                  <a:schemeClr val="tx2">
                    <a:lumMod val="20000"/>
                    <a:lumOff val="80000"/>
                  </a:schemeClr>
                </a:solidFill>
                <a:cs typeface="B Nazanin" pitchFamily="2" charset="-78"/>
              </a:rPr>
              <a:t>دستورالعمل نمونه گيري و ارسال نمونه ديفتري (انستيتو پاستور)</a:t>
            </a:r>
            <a:endParaRPr lang="fa-IR" sz="3200" dirty="0">
              <a:solidFill>
                <a:schemeClr val="tx2">
                  <a:lumMod val="20000"/>
                  <a:lumOff val="80000"/>
                </a:schemeClr>
              </a:solidFill>
              <a:cs typeface="B Nazanin" pitchFamily="2" charset="-78"/>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style>
          <a:lnRef idx="0">
            <a:scrgbClr r="0" g="0" b="0"/>
          </a:lnRef>
          <a:fillRef idx="1002">
            <a:schemeClr val="dk2"/>
          </a:fillRef>
          <a:effectRef idx="0">
            <a:scrgbClr r="0" g="0" b="0"/>
          </a:effectRef>
          <a:fontRef idx="major"/>
        </p:style>
        <p:txBody>
          <a:bodyPr/>
          <a:lstStyle/>
          <a:p>
            <a:pPr algn="ctr">
              <a:buNone/>
            </a:pPr>
            <a:endParaRPr lang="fa-IR" dirty="0" smtClean="0">
              <a:solidFill>
                <a:schemeClr val="accent2">
                  <a:lumMod val="75000"/>
                </a:schemeClr>
              </a:solidFill>
              <a:cs typeface="B Titr" pitchFamily="2" charset="-78"/>
            </a:endParaRPr>
          </a:p>
          <a:p>
            <a:pPr algn="ctr">
              <a:buNone/>
            </a:pPr>
            <a:endParaRPr lang="fa-IR" dirty="0" smtClean="0">
              <a:solidFill>
                <a:schemeClr val="accent2">
                  <a:lumMod val="75000"/>
                </a:schemeClr>
              </a:solidFill>
              <a:cs typeface="B Titr" pitchFamily="2" charset="-78"/>
            </a:endParaRPr>
          </a:p>
          <a:p>
            <a:pPr algn="ctr">
              <a:buNone/>
            </a:pPr>
            <a:r>
              <a:rPr lang="fa-IR" sz="6600" dirty="0" smtClean="0">
                <a:solidFill>
                  <a:schemeClr val="accent6">
                    <a:lumMod val="75000"/>
                  </a:schemeClr>
                </a:solidFill>
                <a:cs typeface="B Titr" pitchFamily="2" charset="-78"/>
              </a:rPr>
              <a:t>تعاريف</a:t>
            </a:r>
            <a:endParaRPr lang="fa-IR" sz="6600" dirty="0">
              <a:solidFill>
                <a:schemeClr val="accent6">
                  <a:lumMod val="75000"/>
                </a:schemeClr>
              </a:solidFill>
              <a:cs typeface="B Titr" pitchFamily="2" charset="-78"/>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buNone/>
            </a:pPr>
            <a:r>
              <a:rPr lang="fa-IR" dirty="0" smtClean="0">
                <a:solidFill>
                  <a:schemeClr val="bg1"/>
                </a:solidFill>
                <a:cs typeface="B Nazanin" pitchFamily="2" charset="-78"/>
              </a:rPr>
              <a:t>با توجه به اينكه در بسياري از موارد امكانات آزمايشگاهي ممكن است ناكافي ويا فاقد كيفيت مطلوب باشد ويا نمونه برداري بعد از آغاز درمان انجام شده باشد، لذا اين امكان هميشه وجود دارد كه حتي اگر تمامي موارد ديفتري را كشت داده باشند، تعدادي از آنها مثبت شوند، لذا بايستي با تعاريف مشخص موارد مظنون ، احتمالي و قطعي ديفتري به مراكز بهداشت شهرستان و از آن طريق به مراكز بهداشت دانشگاههاي علوم پزشكي و خدمات بهداشتي درماني نهايتاً اداره كل پيشگيري و مراقبت بيماريها گزارش گردد.</a:t>
            </a:r>
            <a:endParaRPr lang="en-US" dirty="0" smtClean="0">
              <a:solidFill>
                <a:schemeClr val="bg1"/>
              </a:solidFill>
              <a:cs typeface="B Nazanin" pitchFamily="2" charset="-78"/>
            </a:endParaRPr>
          </a:p>
          <a:p>
            <a:pPr>
              <a:buNone/>
            </a:pPr>
            <a:endParaRPr lang="fa-I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buNone/>
            </a:pPr>
            <a:r>
              <a:rPr lang="fa-IR" b="1" dirty="0" smtClean="0">
                <a:solidFill>
                  <a:schemeClr val="accent6">
                    <a:lumMod val="75000"/>
                  </a:schemeClr>
                </a:solidFill>
                <a:cs typeface="B Nazanin" pitchFamily="2" charset="-78"/>
              </a:rPr>
              <a:t>مظنون به ديفتري</a:t>
            </a:r>
            <a:r>
              <a:rPr lang="en-US" b="1" dirty="0" smtClean="0">
                <a:solidFill>
                  <a:schemeClr val="accent6">
                    <a:lumMod val="75000"/>
                  </a:schemeClr>
                </a:solidFill>
                <a:cs typeface="B Nazanin" pitchFamily="2" charset="-78"/>
              </a:rPr>
              <a:t>Suspected Diphtheria</a:t>
            </a:r>
            <a:r>
              <a:rPr lang="fa-IR" dirty="0" smtClean="0">
                <a:solidFill>
                  <a:schemeClr val="accent6">
                    <a:lumMod val="75000"/>
                  </a:schemeClr>
                </a:solidFill>
                <a:cs typeface="B Nazanin" pitchFamily="2" charset="-78"/>
              </a:rPr>
              <a:t>  </a:t>
            </a:r>
            <a:endParaRPr lang="en-US" dirty="0" smtClean="0">
              <a:solidFill>
                <a:schemeClr val="accent6">
                  <a:lumMod val="75000"/>
                </a:schemeClr>
              </a:solidFill>
              <a:cs typeface="B Nazanin" pitchFamily="2" charset="-78"/>
            </a:endParaRPr>
          </a:p>
          <a:p>
            <a:pPr>
              <a:buNone/>
            </a:pPr>
            <a:r>
              <a:rPr lang="fa-IR" dirty="0" smtClean="0">
                <a:solidFill>
                  <a:schemeClr val="bg1"/>
                </a:solidFill>
                <a:cs typeface="B Nazanin" pitchFamily="2" charset="-78"/>
              </a:rPr>
              <a:t>هر بيمار مبتلا به : </a:t>
            </a:r>
            <a:endParaRPr lang="en-US" dirty="0" smtClean="0">
              <a:solidFill>
                <a:schemeClr val="bg1"/>
              </a:solidFill>
              <a:cs typeface="B Nazanin" pitchFamily="2" charset="-78"/>
            </a:endParaRPr>
          </a:p>
          <a:p>
            <a:r>
              <a:rPr lang="fa-IR" dirty="0" smtClean="0">
                <a:solidFill>
                  <a:schemeClr val="bg1"/>
                </a:solidFill>
                <a:cs typeface="B Nazanin" pitchFamily="2" charset="-78"/>
              </a:rPr>
              <a:t>فارنژيت حاد يا </a:t>
            </a:r>
          </a:p>
          <a:p>
            <a:r>
              <a:rPr lang="fa-IR" dirty="0" smtClean="0">
                <a:solidFill>
                  <a:schemeClr val="bg1"/>
                </a:solidFill>
                <a:cs typeface="B Nazanin" pitchFamily="2" charset="-78"/>
              </a:rPr>
              <a:t>نازوفارنژيت حاد يا</a:t>
            </a:r>
            <a:endParaRPr lang="en-US" dirty="0" smtClean="0">
              <a:solidFill>
                <a:schemeClr val="bg1"/>
              </a:solidFill>
              <a:cs typeface="B Nazanin" pitchFamily="2" charset="-78"/>
            </a:endParaRPr>
          </a:p>
          <a:p>
            <a:r>
              <a:rPr lang="fa-IR" dirty="0" smtClean="0">
                <a:solidFill>
                  <a:schemeClr val="bg1"/>
                </a:solidFill>
                <a:cs typeface="B Nazanin" pitchFamily="2" charset="-78"/>
              </a:rPr>
              <a:t>لارنژيت حاد يا </a:t>
            </a:r>
            <a:endParaRPr lang="en-US" dirty="0" smtClean="0">
              <a:solidFill>
                <a:schemeClr val="bg1"/>
              </a:solidFill>
              <a:cs typeface="B Nazanin" pitchFamily="2" charset="-78"/>
            </a:endParaRPr>
          </a:p>
          <a:p>
            <a:r>
              <a:rPr lang="fa-IR" dirty="0" smtClean="0">
                <a:solidFill>
                  <a:schemeClr val="bg1"/>
                </a:solidFill>
                <a:cs typeface="B Nazanin" pitchFamily="2" charset="-78"/>
              </a:rPr>
              <a:t>با غشاء چسبنده لوزه ها ،حلق و يا بيني </a:t>
            </a:r>
            <a:endParaRPr lang="en-US" dirty="0" smtClean="0">
              <a:solidFill>
                <a:schemeClr val="bg1"/>
              </a:solidFill>
              <a:cs typeface="B Nazanin" pitchFamily="2" charset="-78"/>
            </a:endParaRPr>
          </a:p>
          <a:p>
            <a:pPr>
              <a:buNone/>
            </a:pPr>
            <a:r>
              <a:rPr lang="fa-IR" dirty="0" smtClean="0">
                <a:solidFill>
                  <a:schemeClr val="bg1"/>
                </a:solidFill>
                <a:cs typeface="B Nazanin" pitchFamily="2" charset="-78"/>
              </a:rPr>
              <a:t>به عنوان مورد مظنون به ديفتري تلقي مي شود. </a:t>
            </a:r>
            <a:endParaRPr lang="en-US" dirty="0" smtClean="0">
              <a:solidFill>
                <a:schemeClr val="bg1"/>
              </a:solidFill>
              <a:cs typeface="B Nazanin" pitchFamily="2" charset="-78"/>
            </a:endParaRPr>
          </a:p>
          <a:p>
            <a:pPr>
              <a:buNone/>
            </a:pPr>
            <a:endParaRPr lang="fa-IR" dirty="0">
              <a:cs typeface="B Nazanin" pitchFamily="2" charset="-78"/>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lnSpcReduction="10000"/>
          </a:bodyPr>
          <a:lstStyle/>
          <a:p>
            <a:pPr>
              <a:buNone/>
            </a:pPr>
            <a:r>
              <a:rPr lang="fa-IR" b="1" dirty="0" smtClean="0">
                <a:solidFill>
                  <a:schemeClr val="accent6"/>
                </a:solidFill>
                <a:cs typeface="B Nazanin" pitchFamily="2" charset="-78"/>
              </a:rPr>
              <a:t>ديفتري احتمالي </a:t>
            </a:r>
            <a:r>
              <a:rPr lang="en-US" b="1" dirty="0" smtClean="0">
                <a:solidFill>
                  <a:schemeClr val="accent6"/>
                </a:solidFill>
                <a:cs typeface="B Nazanin" pitchFamily="2" charset="-78"/>
              </a:rPr>
              <a:t>probable Diphtheria </a:t>
            </a:r>
            <a:endParaRPr lang="fa-IR" b="1" dirty="0" smtClean="0">
              <a:solidFill>
                <a:schemeClr val="accent6"/>
              </a:solidFill>
              <a:cs typeface="B Nazanin" pitchFamily="2" charset="-78"/>
            </a:endParaRPr>
          </a:p>
          <a:p>
            <a:pPr>
              <a:buNone/>
            </a:pPr>
            <a:r>
              <a:rPr lang="fa-IR" dirty="0" smtClean="0">
                <a:solidFill>
                  <a:schemeClr val="bg1">
                    <a:lumMod val="95000"/>
                  </a:schemeClr>
                </a:solidFill>
                <a:cs typeface="B Nazanin" pitchFamily="2" charset="-78"/>
              </a:rPr>
              <a:t>مورد مظنون و هريك از موارد زير:</a:t>
            </a:r>
            <a:endParaRPr lang="en-US" dirty="0" smtClean="0">
              <a:solidFill>
                <a:schemeClr val="bg1">
                  <a:lumMod val="95000"/>
                </a:schemeClr>
              </a:solidFill>
              <a:cs typeface="B Nazanin" pitchFamily="2" charset="-78"/>
            </a:endParaRPr>
          </a:p>
          <a:p>
            <a:r>
              <a:rPr lang="fa-IR" dirty="0" smtClean="0">
                <a:solidFill>
                  <a:schemeClr val="bg1">
                    <a:lumMod val="95000"/>
                  </a:schemeClr>
                </a:solidFill>
                <a:cs typeface="B Nazanin" pitchFamily="2" charset="-78"/>
              </a:rPr>
              <a:t>وجود ساير علائم كلينيكي ديفتري به تشخيص كارمند ورزيده بهداشتي</a:t>
            </a:r>
          </a:p>
          <a:p>
            <a:r>
              <a:rPr lang="fa-IR" dirty="0" smtClean="0">
                <a:solidFill>
                  <a:schemeClr val="bg1">
                    <a:lumMod val="95000"/>
                  </a:schemeClr>
                </a:solidFill>
                <a:cs typeface="B Nazanin" pitchFamily="2" charset="-78"/>
              </a:rPr>
              <a:t>انسداد راههاي هوايي</a:t>
            </a:r>
            <a:endParaRPr lang="en-US" dirty="0" smtClean="0">
              <a:solidFill>
                <a:schemeClr val="bg1">
                  <a:lumMod val="95000"/>
                </a:schemeClr>
              </a:solidFill>
              <a:cs typeface="B Nazanin" pitchFamily="2" charset="-78"/>
            </a:endParaRPr>
          </a:p>
          <a:p>
            <a:r>
              <a:rPr lang="fa-IR" dirty="0" smtClean="0">
                <a:solidFill>
                  <a:schemeClr val="bg1">
                    <a:lumMod val="95000"/>
                  </a:schemeClr>
                </a:solidFill>
                <a:cs typeface="B Nazanin" pitchFamily="2" charset="-78"/>
              </a:rPr>
              <a:t>ميوكارديت يا نوريت 6-1 هفته بعد ازآغاز بيماري</a:t>
            </a:r>
            <a:endParaRPr lang="en-US" dirty="0" smtClean="0">
              <a:solidFill>
                <a:schemeClr val="bg1">
                  <a:lumMod val="95000"/>
                </a:schemeClr>
              </a:solidFill>
              <a:cs typeface="B Nazanin" pitchFamily="2" charset="-78"/>
            </a:endParaRPr>
          </a:p>
          <a:p>
            <a:r>
              <a:rPr lang="fa-IR" dirty="0" smtClean="0">
                <a:solidFill>
                  <a:schemeClr val="bg1">
                    <a:lumMod val="95000"/>
                  </a:schemeClr>
                </a:solidFill>
                <a:cs typeface="B Nazanin" pitchFamily="2" charset="-78"/>
              </a:rPr>
              <a:t>بيماري كه در ظرف 2 هفته گذشته با يك بيمار مبتلا به ديفتري در تماس بوده باشد.</a:t>
            </a:r>
          </a:p>
          <a:p>
            <a:r>
              <a:rPr lang="fa-IR" dirty="0" smtClean="0">
                <a:solidFill>
                  <a:schemeClr val="bg1">
                    <a:lumMod val="95000"/>
                  </a:schemeClr>
                </a:solidFill>
                <a:cs typeface="B Nazanin" pitchFamily="2" charset="-78"/>
              </a:rPr>
              <a:t>وجود اپيدمي ديفتري در منطقه</a:t>
            </a:r>
          </a:p>
          <a:p>
            <a:r>
              <a:rPr lang="fa-IR" dirty="0" smtClean="0">
                <a:solidFill>
                  <a:schemeClr val="bg1">
                    <a:lumMod val="95000"/>
                  </a:schemeClr>
                </a:solidFill>
                <a:cs typeface="B Nazanin" pitchFamily="2" charset="-78"/>
              </a:rPr>
              <a:t>مرگ </a:t>
            </a:r>
          </a:p>
          <a:p>
            <a:r>
              <a:rPr lang="fa-IR" dirty="0" smtClean="0">
                <a:solidFill>
                  <a:schemeClr val="bg1">
                    <a:lumMod val="95000"/>
                  </a:schemeClr>
                </a:solidFill>
                <a:cs typeface="B Nazanin" pitchFamily="2" charset="-78"/>
              </a:rPr>
              <a:t>با آزمايشات مناسب بيماريهاي مشابه (استرپتوكك ، منونوكلئوز) رد شده باشد.</a:t>
            </a:r>
            <a:endParaRPr lang="en-US" dirty="0" smtClean="0">
              <a:solidFill>
                <a:schemeClr val="bg1">
                  <a:lumMod val="95000"/>
                </a:schemeClr>
              </a:solidFill>
              <a:cs typeface="B Nazanin" pitchFamily="2" charset="-78"/>
            </a:endParaRPr>
          </a:p>
          <a:p>
            <a:pPr>
              <a:buNone/>
            </a:pPr>
            <a:endParaRPr lang="fa-I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sp>
        <p:nvSpPr>
          <p:cNvPr id="3" name="Content Placeholder 2"/>
          <p:cNvSpPr>
            <a:spLocks noGrp="1"/>
          </p:cNvSpPr>
          <p:nvPr>
            <p:ph idx="1"/>
          </p:nvPr>
        </p:nvSpPr>
        <p:spPr/>
        <p:txBody>
          <a:bodyPr/>
          <a:lstStyle/>
          <a:p>
            <a:pPr>
              <a:buNone/>
            </a:pPr>
            <a:endParaRPr lang="fa-IR" b="1" i="1" dirty="0" smtClean="0">
              <a:solidFill>
                <a:schemeClr val="accent6">
                  <a:lumMod val="75000"/>
                </a:schemeClr>
              </a:solidFill>
              <a:cs typeface="B Nazanin" pitchFamily="2" charset="-78"/>
            </a:endParaRPr>
          </a:p>
          <a:p>
            <a:pPr>
              <a:buNone/>
            </a:pPr>
            <a:r>
              <a:rPr lang="fa-IR" b="1" i="1" dirty="0" smtClean="0">
                <a:solidFill>
                  <a:schemeClr val="accent6">
                    <a:lumMod val="75000"/>
                  </a:schemeClr>
                </a:solidFill>
                <a:cs typeface="B Nazanin" pitchFamily="2" charset="-78"/>
              </a:rPr>
              <a:t>ديفتري قطعي </a:t>
            </a:r>
            <a:r>
              <a:rPr lang="en-US" b="1" i="1" dirty="0" smtClean="0">
                <a:solidFill>
                  <a:schemeClr val="accent6">
                    <a:lumMod val="75000"/>
                  </a:schemeClr>
                </a:solidFill>
                <a:cs typeface="B Nazanin" pitchFamily="2" charset="-78"/>
              </a:rPr>
              <a:t>Confirmed  Diphtheria</a:t>
            </a:r>
            <a:r>
              <a:rPr lang="fa-IR" b="1" i="1" dirty="0" smtClean="0">
                <a:solidFill>
                  <a:schemeClr val="accent6">
                    <a:lumMod val="75000"/>
                  </a:schemeClr>
                </a:solidFill>
                <a:cs typeface="B Nazanin" pitchFamily="2" charset="-78"/>
              </a:rPr>
              <a:t> </a:t>
            </a:r>
            <a:endParaRPr lang="en-US" dirty="0" smtClean="0">
              <a:solidFill>
                <a:schemeClr val="accent6">
                  <a:lumMod val="75000"/>
                </a:schemeClr>
              </a:solidFill>
              <a:cs typeface="B Nazanin" pitchFamily="2" charset="-78"/>
            </a:endParaRPr>
          </a:p>
          <a:p>
            <a:pPr>
              <a:buNone/>
            </a:pPr>
            <a:r>
              <a:rPr lang="fa-IR" i="1" dirty="0" smtClean="0">
                <a:solidFill>
                  <a:schemeClr val="bg1"/>
                </a:solidFill>
                <a:cs typeface="B Nazanin" pitchFamily="2" charset="-78"/>
              </a:rPr>
              <a:t>موارد احتمالي</a:t>
            </a:r>
            <a:r>
              <a:rPr lang="fa-IR" dirty="0" smtClean="0">
                <a:solidFill>
                  <a:schemeClr val="bg1"/>
                </a:solidFill>
                <a:cs typeface="B Nazanin" pitchFamily="2" charset="-78"/>
              </a:rPr>
              <a:t> ديفتري و كشت مثبت كورينه باكتريوم ديفتري </a:t>
            </a:r>
          </a:p>
          <a:p>
            <a:pPr>
              <a:buNone/>
            </a:pPr>
            <a:endParaRPr lang="fa-IR" dirty="0">
              <a:cs typeface="B Nazanin" pitchFamily="2" charset="-78"/>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style>
          <a:lnRef idx="0">
            <a:scrgbClr r="0" g="0" b="0"/>
          </a:lnRef>
          <a:fillRef idx="1002">
            <a:schemeClr val="dk2"/>
          </a:fillRef>
          <a:effectRef idx="0">
            <a:scrgbClr r="0" g="0" b="0"/>
          </a:effectRef>
          <a:fontRef idx="major"/>
        </p:style>
        <p:txBody>
          <a:bodyPr/>
          <a:lstStyle/>
          <a:p>
            <a:pPr algn="ctr">
              <a:buNone/>
            </a:pPr>
            <a:endParaRPr lang="fa-IR" dirty="0" smtClean="0">
              <a:solidFill>
                <a:schemeClr val="accent2">
                  <a:lumMod val="75000"/>
                </a:schemeClr>
              </a:solidFill>
              <a:cs typeface="B Titr" pitchFamily="2" charset="-78"/>
            </a:endParaRPr>
          </a:p>
          <a:p>
            <a:pPr algn="ctr">
              <a:buNone/>
            </a:pPr>
            <a:endParaRPr lang="fa-IR" dirty="0" smtClean="0">
              <a:solidFill>
                <a:schemeClr val="accent2">
                  <a:lumMod val="75000"/>
                </a:schemeClr>
              </a:solidFill>
              <a:cs typeface="B Titr" pitchFamily="2" charset="-78"/>
            </a:endParaRPr>
          </a:p>
          <a:p>
            <a:pPr algn="ctr">
              <a:buNone/>
            </a:pPr>
            <a:r>
              <a:rPr lang="fa-IR" sz="6600" dirty="0" smtClean="0">
                <a:solidFill>
                  <a:schemeClr val="accent6">
                    <a:lumMod val="75000"/>
                  </a:schemeClr>
                </a:solidFill>
                <a:cs typeface="B Titr" pitchFamily="2" charset="-78"/>
              </a:rPr>
              <a:t>جنبه هاي آزمايشگاهي</a:t>
            </a:r>
            <a:endParaRPr lang="fa-IR" sz="6600" dirty="0">
              <a:solidFill>
                <a:schemeClr val="accent6">
                  <a:lumMod val="75000"/>
                </a:schemeClr>
              </a:solidFill>
              <a:cs typeface="B Titr" pitchFamily="2" charset="-78"/>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sp>
        <p:nvSpPr>
          <p:cNvPr id="3" name="Content Placeholder 2"/>
          <p:cNvSpPr>
            <a:spLocks noGrp="1"/>
          </p:cNvSpPr>
          <p:nvPr>
            <p:ph idx="1"/>
          </p:nvPr>
        </p:nvSpPr>
        <p:spPr/>
        <p:txBody>
          <a:bodyPr>
            <a:normAutofit/>
          </a:bodyPr>
          <a:lstStyle/>
          <a:p>
            <a:pPr>
              <a:buNone/>
            </a:pPr>
            <a:r>
              <a:rPr lang="fa-IR" dirty="0" smtClean="0">
                <a:solidFill>
                  <a:schemeClr val="bg1"/>
                </a:solidFill>
                <a:cs typeface="B Nazanin" pitchFamily="2" charset="-78"/>
              </a:rPr>
              <a:t>جدا كردن موفقيت آميز كورينه باكتريوم به:</a:t>
            </a:r>
            <a:endParaRPr lang="en-US" dirty="0" smtClean="0">
              <a:solidFill>
                <a:schemeClr val="bg1"/>
              </a:solidFill>
              <a:cs typeface="B Nazanin" pitchFamily="2" charset="-78"/>
            </a:endParaRPr>
          </a:p>
          <a:p>
            <a:pPr algn="ctr">
              <a:buFont typeface="Wingdings" pitchFamily="2" charset="2"/>
              <a:buChar char="v"/>
            </a:pPr>
            <a:r>
              <a:rPr lang="fa-IR" dirty="0" smtClean="0">
                <a:solidFill>
                  <a:schemeClr val="bg1"/>
                </a:solidFill>
                <a:cs typeface="B Nazanin" pitchFamily="2" charset="-78"/>
              </a:rPr>
              <a:t>-نمونه گيري مناسب با سواب</a:t>
            </a:r>
            <a:endParaRPr lang="en-US" dirty="0" smtClean="0">
              <a:solidFill>
                <a:schemeClr val="bg1"/>
              </a:solidFill>
              <a:cs typeface="B Nazanin" pitchFamily="2" charset="-78"/>
            </a:endParaRPr>
          </a:p>
          <a:p>
            <a:pPr algn="ctr">
              <a:buFont typeface="Wingdings" pitchFamily="2" charset="2"/>
              <a:buChar char="v"/>
            </a:pPr>
            <a:r>
              <a:rPr lang="fa-IR" dirty="0" smtClean="0">
                <a:solidFill>
                  <a:schemeClr val="bg1"/>
                </a:solidFill>
                <a:cs typeface="B Nazanin" pitchFamily="2" charset="-78"/>
              </a:rPr>
              <a:t>-انتقال سريع نمونه به آزمايشگاه </a:t>
            </a:r>
            <a:endParaRPr lang="en-US" dirty="0" smtClean="0">
              <a:solidFill>
                <a:schemeClr val="bg1"/>
              </a:solidFill>
              <a:cs typeface="B Nazanin" pitchFamily="2" charset="-78"/>
            </a:endParaRPr>
          </a:p>
          <a:p>
            <a:pPr algn="ctr">
              <a:buFont typeface="Wingdings" pitchFamily="2" charset="2"/>
              <a:buChar char="v"/>
            </a:pPr>
            <a:r>
              <a:rPr lang="fa-IR" dirty="0" smtClean="0">
                <a:solidFill>
                  <a:schemeClr val="bg1"/>
                </a:solidFill>
                <a:cs typeface="B Nazanin" pitchFamily="2" charset="-78"/>
              </a:rPr>
              <a:t>-داشتن محيط مناسب</a:t>
            </a:r>
            <a:endParaRPr lang="en-US" dirty="0" smtClean="0">
              <a:solidFill>
                <a:schemeClr val="bg1"/>
              </a:solidFill>
              <a:cs typeface="B Nazanin" pitchFamily="2" charset="-78"/>
            </a:endParaRPr>
          </a:p>
          <a:p>
            <a:pPr algn="ctr">
              <a:buFont typeface="Wingdings" pitchFamily="2" charset="2"/>
              <a:buChar char="v"/>
            </a:pPr>
            <a:r>
              <a:rPr lang="fa-IR" dirty="0" smtClean="0">
                <a:solidFill>
                  <a:schemeClr val="bg1"/>
                </a:solidFill>
                <a:cs typeface="B Nazanin" pitchFamily="2" charset="-78"/>
              </a:rPr>
              <a:t>-تجربه فرد آزمايش كننده</a:t>
            </a:r>
            <a:endParaRPr lang="en-US" dirty="0" smtClean="0">
              <a:solidFill>
                <a:schemeClr val="bg1"/>
              </a:solidFill>
              <a:cs typeface="B Nazanin" pitchFamily="2" charset="-78"/>
            </a:endParaRPr>
          </a:p>
          <a:p>
            <a:pPr>
              <a:buNone/>
            </a:pPr>
            <a:r>
              <a:rPr lang="fa-IR" dirty="0" smtClean="0">
                <a:solidFill>
                  <a:schemeClr val="bg1"/>
                </a:solidFill>
                <a:cs typeface="B Nazanin" pitchFamily="2" charset="-78"/>
              </a:rPr>
              <a:t>بستگي دارد .</a:t>
            </a:r>
          </a:p>
          <a:p>
            <a:pPr>
              <a:buNone/>
            </a:pPr>
            <a:r>
              <a:rPr lang="fa-IR" dirty="0" smtClean="0">
                <a:solidFill>
                  <a:schemeClr val="bg1"/>
                </a:solidFill>
                <a:cs typeface="B Nazanin" pitchFamily="2" charset="-78"/>
              </a:rPr>
              <a:t>نمونه آزمايشگاهي از حلق و همچنين از بيني قبل از آغاز درمان بايد برداشت شود </a:t>
            </a:r>
            <a:r>
              <a:rPr lang="fa-IR" dirty="0" smtClean="0">
                <a:solidFill>
                  <a:schemeClr val="bg1"/>
                </a:solidFill>
              </a:rPr>
              <a:t>.</a:t>
            </a:r>
            <a:endParaRPr lang="fa-IR" dirty="0">
              <a:solidFill>
                <a:schemeClr val="bg1"/>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r>
              <a:rPr lang="fa-IR" b="1" dirty="0" smtClean="0">
                <a:solidFill>
                  <a:schemeClr val="accent6">
                    <a:lumMod val="60000"/>
                    <a:lumOff val="40000"/>
                  </a:schemeClr>
                </a:solidFill>
                <a:cs typeface="B Nazanin" pitchFamily="2" charset="-78"/>
              </a:rPr>
              <a:t>در نمونه برداري از حلق </a:t>
            </a:r>
            <a:r>
              <a:rPr lang="fa-IR" dirty="0" smtClean="0">
                <a:solidFill>
                  <a:schemeClr val="bg1"/>
                </a:solidFill>
                <a:cs typeface="B Nazanin" pitchFamily="2" charset="-78"/>
              </a:rPr>
              <a:t>سواب پنبه اي بايد با فشار روي تمام غشاء نقاط سفيد يا مناطق ملتهب مالش داده شود در فشار كم بايد سواب با حركت چرخشي ماليده شود و در صورتيكه غشاء وجود دارد بايد لبه هاي آن را كنار زد و سوآب را در  زير غشاء ماليد تا كورينه باكتريوم هائي كه در عمق قرار گرفته اند برداشته شود.</a:t>
            </a:r>
            <a:endParaRPr lang="en-US" dirty="0" smtClean="0">
              <a:solidFill>
                <a:schemeClr val="bg1"/>
              </a:solidFill>
              <a:cs typeface="B Nazanin" pitchFamily="2" charset="-78"/>
            </a:endParaRPr>
          </a:p>
          <a:p>
            <a:endParaRPr lang="fa-IR"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r>
              <a:rPr lang="fa-IR" b="1" dirty="0" smtClean="0">
                <a:solidFill>
                  <a:schemeClr val="accent6">
                    <a:lumMod val="60000"/>
                    <a:lumOff val="40000"/>
                  </a:schemeClr>
                </a:solidFill>
                <a:cs typeface="B Nazanin" pitchFamily="2" charset="-78"/>
              </a:rPr>
              <a:t>براي نمونه برداري از بيني </a:t>
            </a:r>
            <a:r>
              <a:rPr lang="fa-IR" dirty="0" smtClean="0">
                <a:solidFill>
                  <a:schemeClr val="bg1"/>
                </a:solidFill>
                <a:cs typeface="B Nazanin" pitchFamily="2" charset="-78"/>
              </a:rPr>
              <a:t>بايد سواب را از سوراخ بيني و در بيني قدامي وارد كرد و به آرامي در امتداد كف حفره بيني در زير كورنه تحتاني (منطقه استخواني مياني در بيني) كشيد تا به ديواره حلقي آن برسد.</a:t>
            </a:r>
            <a:endParaRPr lang="en-US" dirty="0" smtClean="0">
              <a:solidFill>
                <a:schemeClr val="bg1"/>
              </a:solidFill>
              <a:cs typeface="B Nazanin" pitchFamily="2" charset="-78"/>
            </a:endParaRPr>
          </a:p>
          <a:p>
            <a:r>
              <a:rPr lang="fa-IR" dirty="0" smtClean="0">
                <a:solidFill>
                  <a:schemeClr val="bg1"/>
                </a:solidFill>
                <a:cs typeface="B Nazanin" pitchFamily="2" charset="-78"/>
              </a:rPr>
              <a:t>اگر به هر گونه انسدادي برخورد كند نبايستي براي عبور از آن فشار به كار برد .</a:t>
            </a:r>
          </a:p>
          <a:p>
            <a:pPr>
              <a:buNone/>
            </a:pPr>
            <a:endParaRPr lang="en-US" dirty="0" smtClean="0"/>
          </a:p>
          <a:p>
            <a:pPr>
              <a:buNone/>
            </a:pPr>
            <a:endParaRPr lang="fa-IR"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r>
              <a:rPr lang="fa-IR" b="1" dirty="0" smtClean="0">
                <a:solidFill>
                  <a:schemeClr val="accent6">
                    <a:lumMod val="60000"/>
                    <a:lumOff val="40000"/>
                  </a:schemeClr>
                </a:solidFill>
                <a:cs typeface="B Nazanin" pitchFamily="2" charset="-78"/>
              </a:rPr>
              <a:t>در نمونه برداري از ضايعات پوستي </a:t>
            </a:r>
            <a:r>
              <a:rPr lang="fa-IR" dirty="0" smtClean="0">
                <a:solidFill>
                  <a:schemeClr val="bg1"/>
                </a:solidFill>
                <a:cs typeface="B Nazanin" pitchFamily="2" charset="-78"/>
              </a:rPr>
              <a:t>ابتدا بايد آنها را با سرم فيزيولوژي شستشو داده و كروتها را تميز و سواب را كاملاً وارد ضايعات نموده و نمونه برداري كرد، بعد از نمونه برداري ، نمونه ها را بايد هر چه زودتر به آزمايشگاه فرستاد،اگر تلقيح فوري نمونه برداشته شده بداخل محيط كشت مخصوص ممكن نيست بايد سواب را در داخل محيط حامل قرار داد محيط كامل مناسب محيط </a:t>
            </a:r>
            <a:r>
              <a:rPr lang="en-US" dirty="0" smtClean="0">
                <a:solidFill>
                  <a:schemeClr val="bg1"/>
                </a:solidFill>
                <a:cs typeface="B Nazanin" pitchFamily="2" charset="-78"/>
              </a:rPr>
              <a:t>AMIES</a:t>
            </a:r>
            <a:r>
              <a:rPr lang="fa-IR" dirty="0" smtClean="0">
                <a:solidFill>
                  <a:schemeClr val="bg1"/>
                </a:solidFill>
                <a:cs typeface="B Nazanin" pitchFamily="2" charset="-78"/>
              </a:rPr>
              <a:t>يا </a:t>
            </a:r>
            <a:r>
              <a:rPr lang="en-US" dirty="0" smtClean="0">
                <a:solidFill>
                  <a:schemeClr val="bg1"/>
                </a:solidFill>
                <a:cs typeface="B Nazanin" pitchFamily="2" charset="-78"/>
              </a:rPr>
              <a:t>CARY BLAIR</a:t>
            </a:r>
            <a:r>
              <a:rPr lang="fa-IR" dirty="0" smtClean="0">
                <a:solidFill>
                  <a:schemeClr val="bg1"/>
                </a:solidFill>
                <a:cs typeface="B Nazanin" pitchFamily="2" charset="-78"/>
              </a:rPr>
              <a:t> پيشنهاد مي گردد.</a:t>
            </a:r>
            <a:endParaRPr lang="fa-IR" dirty="0">
              <a:solidFill>
                <a:schemeClr val="bg1"/>
              </a:solidFill>
              <a:cs typeface="B Nazanin" pitchFamily="2" charset="-78"/>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gradFill>
            <a:gsLst>
              <a:gs pos="0">
                <a:schemeClr val="accent1">
                  <a:lumMod val="75000"/>
                  <a:alpha val="0"/>
                </a:schemeClr>
              </a:gs>
              <a:gs pos="25000">
                <a:schemeClr val="dk2">
                  <a:tint val="83000"/>
                  <a:satMod val="320000"/>
                </a:schemeClr>
              </a:gs>
              <a:gs pos="100000">
                <a:schemeClr val="dk2">
                  <a:shade val="15000"/>
                  <a:satMod val="320000"/>
                </a:schemeClr>
              </a:gs>
            </a:gsLst>
            <a:path path="circle">
              <a:fillToRect l="10000" t="110000" r="10000" b="100000"/>
            </a:path>
          </a:gradFill>
        </p:spPr>
        <p:style>
          <a:lnRef idx="0">
            <a:scrgbClr r="0" g="0" b="0"/>
          </a:lnRef>
          <a:fillRef idx="1002">
            <a:schemeClr val="dk2"/>
          </a:fillRef>
          <a:effectRef idx="0">
            <a:scrgbClr r="0" g="0" b="0"/>
          </a:effectRef>
          <a:fontRef idx="major"/>
        </p:style>
        <p:txBody>
          <a:bodyPr anchor="ctr" anchorCtr="1">
            <a:normAutofit/>
          </a:bodyPr>
          <a:lstStyle/>
          <a:p>
            <a:pPr algn="ctr">
              <a:buNone/>
            </a:pPr>
            <a:r>
              <a:rPr lang="fa-IR" sz="7200" dirty="0" smtClean="0">
                <a:solidFill>
                  <a:schemeClr val="accent6">
                    <a:lumMod val="75000"/>
                  </a:schemeClr>
                </a:solidFill>
                <a:cs typeface="B Titr" pitchFamily="2" charset="-78"/>
              </a:rPr>
              <a:t>تاريخچه</a:t>
            </a:r>
            <a:endParaRPr lang="fa-IR" sz="7200" dirty="0">
              <a:solidFill>
                <a:schemeClr val="accent6">
                  <a:lumMod val="75000"/>
                </a:schemeClr>
              </a:solidFill>
              <a:cs typeface="B Titr" pitchFamily="2" charset="-78"/>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sp>
        <p:nvSpPr>
          <p:cNvPr id="3" name="Content Placeholder 2"/>
          <p:cNvSpPr>
            <a:spLocks noGrp="1"/>
          </p:cNvSpPr>
          <p:nvPr>
            <p:ph idx="1"/>
          </p:nvPr>
        </p:nvSpPr>
        <p:spPr/>
        <p:txBody>
          <a:bodyPr>
            <a:normAutofit/>
          </a:bodyPr>
          <a:lstStyle/>
          <a:p>
            <a:pPr>
              <a:buNone/>
            </a:pPr>
            <a:r>
              <a:rPr lang="fa-IR" dirty="0" smtClean="0"/>
              <a:t>   </a:t>
            </a:r>
            <a:r>
              <a:rPr lang="fa-IR" sz="3200" dirty="0" smtClean="0">
                <a:solidFill>
                  <a:schemeClr val="bg1"/>
                </a:solidFill>
                <a:cs typeface="B Nazanin" pitchFamily="2" charset="-78"/>
              </a:rPr>
              <a:t>اگر در 24 ساعت اول انتقال از محيط ترانسپورت به محيط كشت صورت گيرد از قدرت كورينه باكتريوم كاسته نخواهد شد ولي پس از آن به تدريج از قدرت تكثير آن كاسته مي شود. در جاهائي كه زمان انتقال بيش از 24 ساعت به طول مي انجامد بايد از محيط انتقال ژل سليكا استفاده نمود</a:t>
            </a:r>
            <a:r>
              <a:rPr lang="fa-IR" sz="3200" dirty="0" smtClean="0">
                <a:solidFill>
                  <a:schemeClr val="bg1"/>
                </a:solidFill>
              </a:rPr>
              <a:t>. </a:t>
            </a:r>
          </a:p>
          <a:p>
            <a:pPr>
              <a:buNone/>
            </a:pPr>
            <a:r>
              <a:rPr lang="fa-IR" sz="3200" dirty="0" smtClean="0">
                <a:solidFill>
                  <a:schemeClr val="bg1"/>
                </a:solidFill>
              </a:rPr>
              <a:t> </a:t>
            </a:r>
          </a:p>
          <a:p>
            <a:pPr>
              <a:buNone/>
            </a:pPr>
            <a:r>
              <a:rPr lang="fa-IR" sz="2800" dirty="0" smtClean="0">
                <a:solidFill>
                  <a:schemeClr val="bg1"/>
                </a:solidFill>
                <a:cs typeface="B Nazanin" pitchFamily="2" charset="-78"/>
              </a:rPr>
              <a:t>چنانچه امكان ارسال نمونه در همان روز نباشد محيطهاي ترانسپورت حاوي نمونه را بايد در يخچال در 4 درجه سانتي گراد قرار داد .                                                  </a:t>
            </a:r>
            <a:endParaRPr lang="en-US" sz="2800" dirty="0">
              <a:solidFill>
                <a:schemeClr val="bg1"/>
              </a:solidFill>
              <a:cs typeface="B Nazanin" pitchFamily="2" charset="-78"/>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sp>
        <p:nvSpPr>
          <p:cNvPr id="3" name="Content Placeholder 2"/>
          <p:cNvSpPr>
            <a:spLocks noGrp="1"/>
          </p:cNvSpPr>
          <p:nvPr>
            <p:ph idx="1"/>
          </p:nvPr>
        </p:nvSpPr>
        <p:spPr/>
        <p:txBody>
          <a:bodyPr/>
          <a:lstStyle/>
          <a:p>
            <a:pPr>
              <a:lnSpc>
                <a:spcPct val="80000"/>
              </a:lnSpc>
              <a:buClr>
                <a:schemeClr val="accent1"/>
              </a:buClr>
              <a:buFont typeface="Arial" pitchFamily="34" charset="0"/>
              <a:buChar char="●"/>
            </a:pPr>
            <a:r>
              <a:rPr lang="fa-IR" dirty="0" smtClean="0">
                <a:solidFill>
                  <a:schemeClr val="bg1"/>
                </a:solidFill>
                <a:cs typeface="B Nazanin" pitchFamily="2" charset="-78"/>
              </a:rPr>
              <a:t>نمونه گيري از طريق پزشك مربوطه صورت مي گيرد</a:t>
            </a:r>
          </a:p>
          <a:p>
            <a:pPr>
              <a:lnSpc>
                <a:spcPct val="80000"/>
              </a:lnSpc>
              <a:buClr>
                <a:schemeClr val="accent1"/>
              </a:buClr>
              <a:buFont typeface="Arial" pitchFamily="34" charset="0"/>
              <a:buChar char="●"/>
            </a:pPr>
            <a:r>
              <a:rPr lang="fa-IR" dirty="0" smtClean="0">
                <a:solidFill>
                  <a:schemeClr val="bg1"/>
                </a:solidFill>
                <a:cs typeface="B Nazanin" pitchFamily="2" charset="-78"/>
              </a:rPr>
              <a:t> آماده كردن بيمار با توضيح در خصوص نمونه گيري</a:t>
            </a:r>
          </a:p>
          <a:p>
            <a:pPr>
              <a:lnSpc>
                <a:spcPct val="80000"/>
              </a:lnSpc>
              <a:buClr>
                <a:schemeClr val="accent1"/>
              </a:buClr>
              <a:buFont typeface="Arial" pitchFamily="34" charset="0"/>
              <a:buChar char="●"/>
            </a:pPr>
            <a:r>
              <a:rPr lang="fa-IR" dirty="0" smtClean="0">
                <a:solidFill>
                  <a:schemeClr val="bg1"/>
                </a:solidFill>
                <a:cs typeface="B Nazanin" pitchFamily="2" charset="-78"/>
              </a:rPr>
              <a:t> كامل كردن فرم بررسي</a:t>
            </a:r>
          </a:p>
          <a:p>
            <a:pPr>
              <a:lnSpc>
                <a:spcPct val="80000"/>
              </a:lnSpc>
              <a:buClr>
                <a:schemeClr val="accent1"/>
              </a:buClr>
              <a:buFont typeface="Arial" pitchFamily="34" charset="0"/>
              <a:buChar char="●"/>
            </a:pPr>
            <a:r>
              <a:rPr lang="fa-IR" dirty="0" smtClean="0">
                <a:solidFill>
                  <a:schemeClr val="bg1"/>
                </a:solidFill>
                <a:cs typeface="B Nazanin" pitchFamily="2" charset="-78"/>
              </a:rPr>
              <a:t> آماده كردن دستكش و ماسک و لوله آزمایش، دو عدد لام و دو عدد سواب </a:t>
            </a:r>
          </a:p>
          <a:p>
            <a:pPr>
              <a:lnSpc>
                <a:spcPct val="80000"/>
              </a:lnSpc>
              <a:buClr>
                <a:schemeClr val="accent1"/>
              </a:buClr>
              <a:buFont typeface="Arial" pitchFamily="34" charset="0"/>
              <a:buChar char="●"/>
            </a:pPr>
            <a:r>
              <a:rPr lang="fa-IR" dirty="0" smtClean="0">
                <a:solidFill>
                  <a:schemeClr val="bg1"/>
                </a:solidFill>
                <a:cs typeface="B Nazanin" pitchFamily="2" charset="-78"/>
              </a:rPr>
              <a:t>استفاده از آبسلانگ چوبی استریل جهت پایین نگه داشتن زبان در حین نمونه گیری</a:t>
            </a:r>
          </a:p>
          <a:p>
            <a:pPr>
              <a:lnSpc>
                <a:spcPct val="80000"/>
              </a:lnSpc>
              <a:buClr>
                <a:schemeClr val="accent1"/>
              </a:buClr>
              <a:buFont typeface="Arial" pitchFamily="34" charset="0"/>
              <a:buChar char="●"/>
            </a:pPr>
            <a:r>
              <a:rPr lang="fa-IR" dirty="0" smtClean="0">
                <a:solidFill>
                  <a:schemeClr val="bg1"/>
                </a:solidFill>
                <a:cs typeface="B Nazanin" pitchFamily="2" charset="-78"/>
              </a:rPr>
              <a:t> محيط كشت ترانسپورت دیفتری </a:t>
            </a:r>
            <a:r>
              <a:rPr lang="en-US" dirty="0" err="1" smtClean="0">
                <a:solidFill>
                  <a:schemeClr val="bg1"/>
                </a:solidFill>
                <a:cs typeface="B Nazanin" pitchFamily="2" charset="-78"/>
              </a:rPr>
              <a:t>Amies</a:t>
            </a:r>
            <a:r>
              <a:rPr lang="fa-IR" dirty="0" smtClean="0">
                <a:solidFill>
                  <a:schemeClr val="bg1"/>
                </a:solidFill>
                <a:cs typeface="B Nazanin" pitchFamily="2" charset="-78"/>
              </a:rPr>
              <a:t> (به صورت در بسته تا دو ماه در یخچال می توان نگه داشت)</a:t>
            </a:r>
          </a:p>
          <a:p>
            <a:pPr>
              <a:lnSpc>
                <a:spcPct val="80000"/>
              </a:lnSpc>
              <a:buClr>
                <a:schemeClr val="accent1"/>
              </a:buClr>
              <a:buFont typeface="Arial" pitchFamily="34" charset="0"/>
              <a:buChar char="●"/>
            </a:pPr>
            <a:r>
              <a:rPr lang="fa-IR" dirty="0" smtClean="0">
                <a:solidFill>
                  <a:schemeClr val="bg1"/>
                </a:solidFill>
                <a:cs typeface="B Nazanin" pitchFamily="2" charset="-78"/>
              </a:rPr>
              <a:t> ( به ازاي هر بيمار 3 محيط ترانسپورت ، 6 سواب استریل و فرم مشخصات بيمار داده مي شود.)</a:t>
            </a:r>
          </a:p>
          <a:p>
            <a:endParaRPr lang="fa-IR"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252788" y="0"/>
            <a:ext cx="5351462" cy="958850"/>
          </a:xfrm>
        </p:spPr>
        <p:txBody>
          <a:bodyPr>
            <a:normAutofit fontScale="90000"/>
          </a:bodyPr>
          <a:lstStyle/>
          <a:p>
            <a:pPr eaLnBrk="1" hangingPunct="1"/>
            <a:r>
              <a:rPr lang="fa-IR" dirty="0" smtClean="0">
                <a:solidFill>
                  <a:schemeClr val="accent6">
                    <a:lumMod val="75000"/>
                  </a:schemeClr>
                </a:solidFill>
                <a:cs typeface="B Nazanin" pitchFamily="2" charset="-78"/>
              </a:rPr>
              <a:t/>
            </a:r>
            <a:br>
              <a:rPr lang="fa-IR" dirty="0" smtClean="0">
                <a:solidFill>
                  <a:schemeClr val="accent6">
                    <a:lumMod val="75000"/>
                  </a:schemeClr>
                </a:solidFill>
                <a:cs typeface="B Nazanin" pitchFamily="2" charset="-78"/>
              </a:rPr>
            </a:br>
            <a:r>
              <a:rPr lang="fa-IR" dirty="0" smtClean="0">
                <a:solidFill>
                  <a:schemeClr val="accent6">
                    <a:lumMod val="75000"/>
                  </a:schemeClr>
                </a:solidFill>
                <a:cs typeface="B Nazanin" pitchFamily="2" charset="-78"/>
              </a:rPr>
              <a:t>موضع نمونه گیری</a:t>
            </a:r>
            <a:endParaRPr lang="en-US" dirty="0" smtClean="0">
              <a:solidFill>
                <a:schemeClr val="accent6">
                  <a:lumMod val="75000"/>
                </a:schemeClr>
              </a:solidFill>
              <a:cs typeface="B Nazanin" pitchFamily="2" charset="-78"/>
            </a:endParaRPr>
          </a:p>
        </p:txBody>
      </p:sp>
      <p:sp>
        <p:nvSpPr>
          <p:cNvPr id="21507" name="Rectangle 6"/>
          <p:cNvSpPr>
            <a:spLocks noGrp="1" noChangeArrowheads="1"/>
          </p:cNvSpPr>
          <p:nvPr>
            <p:ph idx="1"/>
          </p:nvPr>
        </p:nvSpPr>
        <p:spPr>
          <a:xfrm>
            <a:off x="658813" y="1465263"/>
            <a:ext cx="8264525" cy="4629150"/>
          </a:xfrm>
        </p:spPr>
        <p:txBody>
          <a:bodyPr/>
          <a:lstStyle/>
          <a:p>
            <a:pPr eaLnBrk="1" hangingPunct="1">
              <a:lnSpc>
                <a:spcPct val="90000"/>
              </a:lnSpc>
              <a:buClr>
                <a:schemeClr val="accent1"/>
              </a:buClr>
              <a:buSzPct val="135000"/>
              <a:buFontTx/>
              <a:buNone/>
            </a:pPr>
            <a:r>
              <a:rPr lang="fa-IR" sz="2400" b="1" dirty="0" smtClean="0">
                <a:solidFill>
                  <a:schemeClr val="accent6">
                    <a:lumMod val="60000"/>
                    <a:lumOff val="40000"/>
                  </a:schemeClr>
                </a:solidFill>
                <a:cs typeface="B Nazanin" pitchFamily="2" charset="-78"/>
              </a:rPr>
              <a:t>الف- نمونه گیری از بینی : </a:t>
            </a:r>
          </a:p>
          <a:p>
            <a:pPr eaLnBrk="1" hangingPunct="1">
              <a:lnSpc>
                <a:spcPct val="90000"/>
              </a:lnSpc>
              <a:buClr>
                <a:schemeClr val="accent1"/>
              </a:buClr>
              <a:buSzPct val="135000"/>
              <a:buNone/>
            </a:pPr>
            <a:r>
              <a:rPr lang="fa-IR" sz="2200" b="1" dirty="0" smtClean="0">
                <a:solidFill>
                  <a:schemeClr val="bg1"/>
                </a:solidFill>
                <a:cs typeface="B Nazanin" pitchFamily="2" charset="-78"/>
              </a:rPr>
              <a:t>بوسیله 2 سواب پنبه ای نمونه از بینی گرفته شده، یکی از آن دو</a:t>
            </a:r>
          </a:p>
          <a:p>
            <a:pPr eaLnBrk="1" hangingPunct="1">
              <a:lnSpc>
                <a:spcPct val="90000"/>
              </a:lnSpc>
              <a:buClr>
                <a:schemeClr val="accent1"/>
              </a:buClr>
              <a:buSzPct val="135000"/>
              <a:buFontTx/>
              <a:buNone/>
            </a:pPr>
            <a:r>
              <a:rPr lang="fa-IR" sz="2200" b="1" dirty="0" smtClean="0">
                <a:solidFill>
                  <a:schemeClr val="bg1"/>
                </a:solidFill>
                <a:cs typeface="B Nazanin" pitchFamily="2" charset="-78"/>
              </a:rPr>
              <a:t> را روی ترانسپورت دیفتری برده و سواپ دوم را روی 1 لام کشیده </a:t>
            </a:r>
          </a:p>
          <a:p>
            <a:pPr eaLnBrk="1" hangingPunct="1">
              <a:lnSpc>
                <a:spcPct val="90000"/>
              </a:lnSpc>
              <a:buClr>
                <a:schemeClr val="accent1"/>
              </a:buClr>
              <a:buSzPct val="135000"/>
              <a:buFontTx/>
              <a:buNone/>
            </a:pPr>
            <a:r>
              <a:rPr lang="fa-IR" sz="2200" b="1" dirty="0" smtClean="0">
                <a:solidFill>
                  <a:schemeClr val="bg1"/>
                </a:solidFill>
                <a:cs typeface="B Nazanin" pitchFamily="2" charset="-78"/>
              </a:rPr>
              <a:t>تا اسمیر مناسب جهت رنگ آمیزی آلبرت تهیه شود.</a:t>
            </a:r>
          </a:p>
          <a:p>
            <a:pPr eaLnBrk="1" hangingPunct="1">
              <a:lnSpc>
                <a:spcPct val="90000"/>
              </a:lnSpc>
              <a:buClr>
                <a:schemeClr val="accent1"/>
              </a:buClr>
              <a:buSzPct val="135000"/>
              <a:buFontTx/>
              <a:buNone/>
            </a:pPr>
            <a:r>
              <a:rPr lang="fa-IR" sz="2400" b="1" dirty="0" smtClean="0">
                <a:solidFill>
                  <a:schemeClr val="accent6">
                    <a:lumMod val="60000"/>
                    <a:lumOff val="40000"/>
                  </a:schemeClr>
                </a:solidFill>
                <a:cs typeface="B Nazanin" pitchFamily="2" charset="-78"/>
              </a:rPr>
              <a:t>ب- نمونه گیری ازگلو:</a:t>
            </a:r>
            <a:r>
              <a:rPr lang="fa-IR" sz="2400" dirty="0" smtClean="0">
                <a:solidFill>
                  <a:schemeClr val="accent6">
                    <a:lumMod val="60000"/>
                    <a:lumOff val="40000"/>
                  </a:schemeClr>
                </a:solidFill>
                <a:cs typeface="B Nazanin" pitchFamily="2" charset="-78"/>
              </a:rPr>
              <a:t> </a:t>
            </a:r>
          </a:p>
          <a:p>
            <a:pPr eaLnBrk="1" hangingPunct="1">
              <a:lnSpc>
                <a:spcPct val="90000"/>
              </a:lnSpc>
              <a:buClr>
                <a:schemeClr val="accent1"/>
              </a:buClr>
              <a:buSzPct val="135000"/>
              <a:buNone/>
            </a:pPr>
            <a:r>
              <a:rPr lang="fa-IR" sz="2200" b="1" dirty="0" smtClean="0">
                <a:solidFill>
                  <a:schemeClr val="bg1"/>
                </a:solidFill>
                <a:cs typeface="B Nazanin" pitchFamily="2" charset="-78"/>
              </a:rPr>
              <a:t>بوسیله 2 سواپ پنبه ای نمونه از گلو گرفته شده، یکی از آن دو را روی ترانسپورت دیفتری برده و سواپ دوم را روی 2 لام کشیده تا اسمیر مناسب جهت رنگ آمیزی گرم و آلبرت تهیه شود.</a:t>
            </a:r>
          </a:p>
          <a:p>
            <a:pPr eaLnBrk="1" hangingPunct="1">
              <a:lnSpc>
                <a:spcPct val="90000"/>
              </a:lnSpc>
              <a:buClr>
                <a:schemeClr val="accent1"/>
              </a:buClr>
              <a:buSzPct val="135000"/>
              <a:buFontTx/>
              <a:buNone/>
            </a:pPr>
            <a:r>
              <a:rPr lang="fa-IR" sz="2400" b="1" dirty="0" smtClean="0">
                <a:solidFill>
                  <a:schemeClr val="accent6">
                    <a:lumMod val="60000"/>
                    <a:lumOff val="40000"/>
                  </a:schemeClr>
                </a:solidFill>
                <a:cs typeface="B Nazanin" pitchFamily="2" charset="-78"/>
              </a:rPr>
              <a:t>ج- نمونه گیری ازغشای کاذب: </a:t>
            </a:r>
            <a:endParaRPr lang="en-US" sz="2400" b="1" dirty="0" smtClean="0">
              <a:solidFill>
                <a:schemeClr val="accent6">
                  <a:lumMod val="60000"/>
                  <a:lumOff val="40000"/>
                </a:schemeClr>
              </a:solidFill>
              <a:cs typeface="B Nazanin" pitchFamily="2" charset="-78"/>
            </a:endParaRPr>
          </a:p>
          <a:p>
            <a:pPr eaLnBrk="1" hangingPunct="1">
              <a:lnSpc>
                <a:spcPct val="90000"/>
              </a:lnSpc>
              <a:buClr>
                <a:schemeClr val="accent1"/>
              </a:buClr>
              <a:buSzPct val="135000"/>
              <a:buNone/>
            </a:pPr>
            <a:r>
              <a:rPr lang="fa-IR" sz="2200" b="1" dirty="0" smtClean="0">
                <a:solidFill>
                  <a:schemeClr val="bg1"/>
                </a:solidFill>
                <a:cs typeface="B Nazanin" pitchFamily="2" charset="-78"/>
              </a:rPr>
              <a:t>بوسیله 2 سواب پنبه ای نمونه از غشای کاذب گرفته شود (غشای کاذب را بلند کرده از زیر غشای کاذب نمونه گیری می کنیم)،یکی از آن دو را روی ترانسپورت دیفتری برده و سواب دوم را روی 2 لام کشیده تا اسمیر مناسب جهت رنگ آمیزی گرم و آلبرت تهیه شود</a:t>
            </a:r>
            <a:r>
              <a:rPr lang="en-US" sz="2200" b="1" dirty="0" smtClean="0">
                <a:solidFill>
                  <a:schemeClr val="bg1"/>
                </a:solidFill>
                <a:cs typeface="B Nazanin" pitchFamily="2" charset="-78"/>
              </a:rPr>
              <a:t>. </a:t>
            </a:r>
          </a:p>
        </p:txBody>
      </p:sp>
      <p:pic>
        <p:nvPicPr>
          <p:cNvPr id="21508" name="Picture 4" descr="diphaap001"/>
          <p:cNvPicPr>
            <a:picLocks noChangeAspect="1" noChangeArrowheads="1"/>
          </p:cNvPicPr>
          <p:nvPr/>
        </p:nvPicPr>
        <p:blipFill>
          <a:blip r:embed="rId2"/>
          <a:srcRect/>
          <a:stretch>
            <a:fillRect/>
          </a:stretch>
        </p:blipFill>
        <p:spPr bwMode="auto">
          <a:xfrm>
            <a:off x="214282" y="1357298"/>
            <a:ext cx="2412193" cy="197315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diphtheria"/>
          <p:cNvPicPr>
            <a:picLocks noChangeAspect="1" noChangeArrowheads="1"/>
          </p:cNvPicPr>
          <p:nvPr/>
        </p:nvPicPr>
        <p:blipFill>
          <a:blip r:embed="rId2"/>
          <a:srcRect/>
          <a:stretch>
            <a:fillRect/>
          </a:stretch>
        </p:blipFill>
        <p:spPr bwMode="auto">
          <a:xfrm>
            <a:off x="1357290" y="57150"/>
            <a:ext cx="4914924" cy="6800850"/>
          </a:xfrm>
          <a:prstGeom prst="rect">
            <a:avLst/>
          </a:prstGeom>
          <a:noFill/>
          <a:ln w="9525">
            <a:noFill/>
            <a:miter lim="800000"/>
            <a:headEnd/>
            <a:tailEnd/>
          </a:ln>
        </p:spPr>
      </p:pic>
      <p:sp>
        <p:nvSpPr>
          <p:cNvPr id="19459" name="Text Box 3"/>
          <p:cNvSpPr txBox="1">
            <a:spLocks noChangeArrowheads="1"/>
          </p:cNvSpPr>
          <p:nvPr/>
        </p:nvSpPr>
        <p:spPr bwMode="auto">
          <a:xfrm>
            <a:off x="6929454" y="2714620"/>
            <a:ext cx="1912938" cy="954107"/>
          </a:xfrm>
          <a:prstGeom prst="rect">
            <a:avLst/>
          </a:prstGeom>
          <a:noFill/>
          <a:ln w="76200">
            <a:solidFill>
              <a:srgbClr val="FFFF00"/>
            </a:solidFill>
            <a:miter lim="800000"/>
            <a:headEnd/>
            <a:tailEnd/>
          </a:ln>
        </p:spPr>
        <p:txBody>
          <a:bodyPr wrap="square">
            <a:spAutoFit/>
          </a:bodyPr>
          <a:lstStyle/>
          <a:p>
            <a:pPr>
              <a:spcBef>
                <a:spcPct val="50000"/>
              </a:spcBef>
            </a:pPr>
            <a:r>
              <a:rPr lang="fa-IR" sz="2800" dirty="0">
                <a:solidFill>
                  <a:schemeClr val="bg1"/>
                </a:solidFill>
                <a:cs typeface="B Nazanin" pitchFamily="2" charset="-78"/>
              </a:rPr>
              <a:t>نمونه  فرم مشخصات بيمار</a:t>
            </a:r>
            <a:endParaRPr lang="en-US" sz="2800" dirty="0">
              <a:solidFill>
                <a:schemeClr val="bg1"/>
              </a:solidFill>
              <a:cs typeface="B Nazanin" pitchFamily="2" charset="-78"/>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fa-IR" b="1" dirty="0" smtClean="0">
                <a:solidFill>
                  <a:schemeClr val="accent6">
                    <a:lumMod val="75000"/>
                  </a:schemeClr>
                </a:solidFill>
                <a:cs typeface="B Nazanin" pitchFamily="2" charset="-78"/>
              </a:rPr>
              <a:t>تائيد تشخيص </a:t>
            </a:r>
            <a:r>
              <a:rPr lang="en-US" dirty="0" smtClean="0"/>
              <a:t/>
            </a:r>
            <a:br>
              <a:rPr lang="en-US" dirty="0" smtClean="0"/>
            </a:br>
            <a:endParaRPr lang="fa-IR" dirty="0"/>
          </a:p>
        </p:txBody>
      </p:sp>
      <p:sp>
        <p:nvSpPr>
          <p:cNvPr id="3" name="Content Placeholder 2"/>
          <p:cNvSpPr>
            <a:spLocks noGrp="1"/>
          </p:cNvSpPr>
          <p:nvPr>
            <p:ph idx="1"/>
          </p:nvPr>
        </p:nvSpPr>
        <p:spPr/>
        <p:txBody>
          <a:bodyPr>
            <a:normAutofit/>
          </a:bodyPr>
          <a:lstStyle/>
          <a:p>
            <a:r>
              <a:rPr lang="fa-IR" dirty="0" smtClean="0">
                <a:solidFill>
                  <a:srgbClr val="FF0000"/>
                </a:solidFill>
                <a:cs typeface="B Nazanin" pitchFamily="2" charset="-78"/>
              </a:rPr>
              <a:t>آزمايشگاهي</a:t>
            </a:r>
            <a:endParaRPr lang="fa-IR" dirty="0">
              <a:solidFill>
                <a:srgbClr val="FF0000"/>
              </a:solidFill>
              <a:cs typeface="B Nazanin" pitchFamily="2" charset="-78"/>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style>
          <a:lnRef idx="0">
            <a:scrgbClr r="0" g="0" b="0"/>
          </a:lnRef>
          <a:fillRef idx="1002">
            <a:schemeClr val="dk2"/>
          </a:fillRef>
          <a:effectRef idx="0">
            <a:scrgbClr r="0" g="0" b="0"/>
          </a:effectRef>
          <a:fontRef idx="major"/>
        </p:style>
        <p:txBody>
          <a:bodyPr>
            <a:normAutofit/>
          </a:bodyPr>
          <a:lstStyle/>
          <a:p>
            <a:pPr algn="ctr">
              <a:buNone/>
            </a:pPr>
            <a:endParaRPr lang="fa-IR" sz="6600" dirty="0" smtClean="0">
              <a:solidFill>
                <a:schemeClr val="accent2">
                  <a:lumMod val="75000"/>
                </a:schemeClr>
              </a:solidFill>
              <a:cs typeface="B Titr" pitchFamily="2" charset="-78"/>
            </a:endParaRPr>
          </a:p>
          <a:p>
            <a:pPr algn="ctr">
              <a:buNone/>
            </a:pPr>
            <a:r>
              <a:rPr lang="fa-IR" sz="6600" dirty="0" smtClean="0">
                <a:solidFill>
                  <a:schemeClr val="accent6">
                    <a:lumMod val="75000"/>
                  </a:schemeClr>
                </a:solidFill>
                <a:cs typeface="B Titr" pitchFamily="2" charset="-78"/>
              </a:rPr>
              <a:t>مراقبت و درمان</a:t>
            </a:r>
            <a:endParaRPr lang="fa-IR" sz="6600" dirty="0">
              <a:solidFill>
                <a:schemeClr val="accent6">
                  <a:lumMod val="75000"/>
                </a:schemeClr>
              </a:solidFill>
              <a:cs typeface="B Titr" pitchFamily="2" charset="-78"/>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marL="0" lvl="0" indent="0" algn="justLow" eaLnBrk="0" fontAlgn="base" hangingPunct="0">
              <a:spcBef>
                <a:spcPct val="0"/>
              </a:spcBef>
              <a:spcAft>
                <a:spcPct val="0"/>
              </a:spcAft>
              <a:buNone/>
            </a:pPr>
            <a:r>
              <a:rPr lang="fa-IR" b="1" dirty="0" smtClean="0">
                <a:solidFill>
                  <a:schemeClr val="accent6">
                    <a:lumMod val="75000"/>
                  </a:schemeClr>
                </a:solidFill>
                <a:latin typeface="Arial" pitchFamily="34" charset="0"/>
                <a:ea typeface="Times New Roman" pitchFamily="18" charset="0"/>
                <a:cs typeface="Zar" pitchFamily="2" charset="-78"/>
              </a:rPr>
              <a:t>برداشت نمونه جهت كشت: </a:t>
            </a:r>
            <a:endParaRPr lang="en-US" sz="2400" b="1" dirty="0" smtClean="0">
              <a:solidFill>
                <a:schemeClr val="accent6">
                  <a:lumMod val="75000"/>
                </a:schemeClr>
              </a:solidFill>
              <a:latin typeface="Arial" pitchFamily="34" charset="0"/>
              <a:cs typeface="Arial" pitchFamily="34" charset="0"/>
            </a:endParaRPr>
          </a:p>
          <a:p>
            <a:pPr marL="0" lvl="0" indent="0" algn="justLow" eaLnBrk="0" fontAlgn="base" hangingPunct="0">
              <a:spcBef>
                <a:spcPct val="0"/>
              </a:spcBef>
              <a:spcAft>
                <a:spcPct val="0"/>
              </a:spcAft>
              <a:buNone/>
            </a:pPr>
            <a:r>
              <a:rPr lang="fa-IR" dirty="0" smtClean="0">
                <a:solidFill>
                  <a:schemeClr val="bg1"/>
                </a:solidFill>
                <a:latin typeface="Arial" pitchFamily="34" charset="0"/>
                <a:ea typeface="Times New Roman" pitchFamily="18" charset="0"/>
                <a:cs typeface="Zar" pitchFamily="2" charset="-78"/>
              </a:rPr>
              <a:t>كليه آنژينهاي چركي مشكوك به ديفتري بايد از نظر وجود كورينه باكتريوم ديفتري مورد آزمايش قرار گيرند و از افراد مشكوك نمونه برداري گلو وحلق و بيني انجام گردد وكشت داده شود در صورتيكه علائم باليني مثبت بوده و انجام كشت مقدور نباشد ضمن برداشت نمونه و نگهداري آن در محيط نگهدارنده و ارسال براي آزمايشگاه رده بالاتر بيمار بايد مثبت تلقي شده و تحت درمان قرار گيرد و در مورد اطرافيان نيز موازين پيشگيري انجام شود و مشخصات بيمار سريعاً توسط مركز بهداشت شهرستان به مركز بهداشت دانشگاه علوم پزشكي و خدمات بهداشتي درماني وسپس توسط دانشگاه در همان روز بصورت فاكس يا تلفني به اداره كل پيشگيري و مراقبت بيماريها اعلام گردد .</a:t>
            </a:r>
            <a:endParaRPr lang="fa-IR" dirty="0" smtClean="0">
              <a:solidFill>
                <a:schemeClr val="bg1"/>
              </a:solidFill>
              <a:latin typeface="Arial" pitchFamily="34" charset="0"/>
              <a:cs typeface="Arial" pitchFamily="34" charset="0"/>
            </a:endParaRPr>
          </a:p>
          <a:p>
            <a:endParaRPr lang="fa-IR"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r>
              <a:rPr lang="fa-IR" dirty="0" smtClean="0">
                <a:solidFill>
                  <a:schemeClr val="bg1"/>
                </a:solidFill>
                <a:cs typeface="B Nazanin" pitchFamily="2" charset="-78"/>
              </a:rPr>
              <a:t>بيمار مشكوك به ديفتري بايد بلافاصله بستري و جدا سازي شود و لااقل تا 14 روز پس از شروع درمان هيچگونه ملاقاتي با وي بدون رعايت موازين حفاظتي انجام نگيرد .</a:t>
            </a:r>
            <a:endParaRPr lang="en-US" dirty="0" smtClean="0">
              <a:solidFill>
                <a:schemeClr val="bg1"/>
              </a:solidFill>
              <a:cs typeface="B Nazanin" pitchFamily="2" charset="-78"/>
            </a:endParaRPr>
          </a:p>
          <a:p>
            <a:r>
              <a:rPr lang="fa-IR" dirty="0" smtClean="0">
                <a:solidFill>
                  <a:schemeClr val="bg1"/>
                </a:solidFill>
                <a:cs typeface="B Nazanin" pitchFamily="2" charset="-78"/>
              </a:rPr>
              <a:t>ارسال نمونه به آزمايشگاه رفرانس</a:t>
            </a:r>
            <a:endParaRPr lang="fa-IR" dirty="0">
              <a:solidFill>
                <a:schemeClr val="bg1"/>
              </a:solidFill>
              <a:cs typeface="B Nazanin" pitchFamily="2" charset="-78"/>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pPr>
              <a:buNone/>
            </a:pPr>
            <a:r>
              <a:rPr lang="fa-IR" b="1" dirty="0" smtClean="0">
                <a:solidFill>
                  <a:schemeClr val="accent6">
                    <a:lumMod val="75000"/>
                  </a:schemeClr>
                </a:solidFill>
                <a:cs typeface="B Nazanin" pitchFamily="2" charset="-78"/>
              </a:rPr>
              <a:t>انجام تست حساسيت به سم (روش سردكا) </a:t>
            </a:r>
            <a:endParaRPr lang="en-US" dirty="0" smtClean="0">
              <a:solidFill>
                <a:schemeClr val="accent6">
                  <a:lumMod val="75000"/>
                </a:schemeClr>
              </a:solidFill>
              <a:cs typeface="B Nazanin" pitchFamily="2" charset="-78"/>
            </a:endParaRPr>
          </a:p>
          <a:p>
            <a:pPr>
              <a:buNone/>
            </a:pPr>
            <a:r>
              <a:rPr lang="fa-IR" b="1" dirty="0" smtClean="0">
                <a:solidFill>
                  <a:schemeClr val="accent6">
                    <a:lumMod val="75000"/>
                  </a:schemeClr>
                </a:solidFill>
                <a:cs typeface="B Nazanin" pitchFamily="2" charset="-78"/>
              </a:rPr>
              <a:t>1-آنتي توكسين</a:t>
            </a:r>
            <a:r>
              <a:rPr lang="fa-IR" b="1" dirty="0" smtClean="0">
                <a:solidFill>
                  <a:schemeClr val="bg1"/>
                </a:solidFill>
                <a:cs typeface="B Nazanin" pitchFamily="2" charset="-78"/>
              </a:rPr>
              <a:t>:</a:t>
            </a:r>
            <a:r>
              <a:rPr lang="fa-IR" dirty="0" smtClean="0">
                <a:solidFill>
                  <a:schemeClr val="bg1"/>
                </a:solidFill>
                <a:cs typeface="B Nazanin" pitchFamily="2" charset="-78"/>
              </a:rPr>
              <a:t> آنتي توكسين ديفتري از نوع سرم اسبي است.</a:t>
            </a:r>
          </a:p>
          <a:p>
            <a:pPr>
              <a:buNone/>
            </a:pPr>
            <a:r>
              <a:rPr lang="fa-IR" dirty="0" smtClean="0">
                <a:solidFill>
                  <a:schemeClr val="bg1"/>
                </a:solidFill>
                <a:cs typeface="B Nazanin" pitchFamily="2" charset="-78"/>
              </a:rPr>
              <a:t> ميزان تجويز آنتي توكسين بسته به </a:t>
            </a:r>
            <a:r>
              <a:rPr lang="fa-IR" dirty="0" smtClean="0">
                <a:solidFill>
                  <a:srgbClr val="FFFF00"/>
                </a:solidFill>
                <a:cs typeface="B Nazanin" pitchFamily="2" charset="-78"/>
              </a:rPr>
              <a:t>شدت بيماري - طول مدت علائم </a:t>
            </a:r>
            <a:r>
              <a:rPr lang="fa-IR" dirty="0" smtClean="0">
                <a:solidFill>
                  <a:schemeClr val="bg1"/>
                </a:solidFill>
                <a:cs typeface="B Nazanin" pitchFamily="2" charset="-78"/>
              </a:rPr>
              <a:t>و </a:t>
            </a:r>
            <a:r>
              <a:rPr lang="fa-IR" dirty="0" smtClean="0">
                <a:solidFill>
                  <a:srgbClr val="FFFF00"/>
                </a:solidFill>
                <a:cs typeface="B Nazanin" pitchFamily="2" charset="-78"/>
              </a:rPr>
              <a:t>وزن بيمار و محل بيماري</a:t>
            </a:r>
            <a:r>
              <a:rPr lang="fa-IR" dirty="0" smtClean="0">
                <a:solidFill>
                  <a:schemeClr val="bg1"/>
                </a:solidFill>
                <a:cs typeface="B Nazanin" pitchFamily="2" charset="-78"/>
              </a:rPr>
              <a:t> از 20 هزار تا 100 هزار واحد بين المللي متفاوت است.</a:t>
            </a:r>
          </a:p>
          <a:p>
            <a:pPr>
              <a:buNone/>
            </a:pPr>
            <a:r>
              <a:rPr lang="fa-IR" dirty="0" smtClean="0">
                <a:solidFill>
                  <a:schemeClr val="bg1"/>
                </a:solidFill>
                <a:cs typeface="B Nazanin" pitchFamily="2" charset="-78"/>
              </a:rPr>
              <a:t>ويالهاي مورد استفاده در ايران ده هزار واحدي و به حجم </a:t>
            </a:r>
            <a:r>
              <a:rPr lang="en-US" dirty="0" smtClean="0">
                <a:solidFill>
                  <a:schemeClr val="bg1"/>
                </a:solidFill>
                <a:cs typeface="B Nazanin" pitchFamily="2" charset="-78"/>
              </a:rPr>
              <a:t>cc</a:t>
            </a:r>
            <a:r>
              <a:rPr lang="fa-IR" dirty="0" smtClean="0">
                <a:solidFill>
                  <a:schemeClr val="bg1"/>
                </a:solidFill>
                <a:cs typeface="B Nazanin" pitchFamily="2" charset="-78"/>
              </a:rPr>
              <a:t>5 مي باشد.</a:t>
            </a:r>
          </a:p>
          <a:p>
            <a:pPr>
              <a:buNone/>
            </a:pPr>
            <a:r>
              <a:rPr lang="fa-IR" dirty="0" smtClean="0">
                <a:solidFill>
                  <a:srgbClr val="FFFF00"/>
                </a:solidFill>
                <a:cs typeface="B Nazanin" pitchFamily="2" charset="-78"/>
              </a:rPr>
              <a:t>دوز آنتي توكسين با وزن تغيير نمي كند</a:t>
            </a:r>
            <a:r>
              <a:rPr lang="fa-IR" dirty="0" smtClean="0">
                <a:solidFill>
                  <a:schemeClr val="bg1"/>
                </a:solidFill>
                <a:cs typeface="B Nazanin" pitchFamily="2" charset="-78"/>
              </a:rPr>
              <a:t>. </a:t>
            </a:r>
          </a:p>
          <a:p>
            <a:pPr>
              <a:buNone/>
            </a:pPr>
            <a:r>
              <a:rPr lang="fa-IR" dirty="0" smtClean="0">
                <a:solidFill>
                  <a:srgbClr val="FFC000"/>
                </a:solidFill>
                <a:cs typeface="B Nazanin" pitchFamily="2" charset="-78"/>
              </a:rPr>
              <a:t>پس از انجام تست حساسيت بدون اينكه منتظر جواب آزمايشگاه باشيم مقدار مورد نظر با تزريق يك دوز داخل عضله تزريق مي گردد در موارد شديد نيم دوز را داخل عضلاني و نيم دوز ديگر را داخل وريدي تزريق مي كنيم .</a:t>
            </a:r>
            <a:endParaRPr lang="en-US" dirty="0" smtClean="0">
              <a:solidFill>
                <a:srgbClr val="FFC000"/>
              </a:solidFill>
              <a:cs typeface="B Nazanin" pitchFamily="2" charset="-78"/>
            </a:endParaRPr>
          </a:p>
          <a:p>
            <a:endParaRPr lang="fa-IR"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buNone/>
            </a:pPr>
            <a:r>
              <a:rPr lang="fa-IR" b="1" dirty="0" smtClean="0">
                <a:solidFill>
                  <a:srgbClr val="C00000"/>
                </a:solidFill>
                <a:cs typeface="B Nazanin" pitchFamily="2" charset="-78"/>
              </a:rPr>
              <a:t>مشكلات درمان با آنتي توكسين:</a:t>
            </a:r>
            <a:r>
              <a:rPr lang="fa-IR" dirty="0" smtClean="0">
                <a:solidFill>
                  <a:srgbClr val="C00000"/>
                </a:solidFill>
                <a:cs typeface="B Nazanin" pitchFamily="2" charset="-78"/>
              </a:rPr>
              <a:t> </a:t>
            </a:r>
          </a:p>
          <a:p>
            <a:pPr>
              <a:buNone/>
            </a:pPr>
            <a:r>
              <a:rPr lang="fa-IR" dirty="0" smtClean="0">
                <a:solidFill>
                  <a:schemeClr val="bg1"/>
                </a:solidFill>
                <a:cs typeface="B Nazanin" pitchFamily="2" charset="-78"/>
              </a:rPr>
              <a:t>هر چند كه در زمان حاضر با تصفيه سرم اسبي و گرفتن آلبومينهاي آن ، عكس العمل هاي آلرژيك كمتر شده ولي هنوز امكان بروز آنها وجود دارد لذا هميشه قبل از تزريق سرم حيواني بايد در مورد سابقه تزريق قبلي و سابقه حساسيت در بيمار و نزديكان او سئوال و بررسي شود . </a:t>
            </a:r>
            <a:endParaRPr lang="en-US" dirty="0">
              <a:solidFill>
                <a:schemeClr val="bg1"/>
              </a:solidFill>
              <a:cs typeface="B Nazanin" pitchFamily="2" charset="-78"/>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29642" cy="1143000"/>
          </a:xfrm>
        </p:spPr>
        <p:txBody>
          <a:bodyPr>
            <a:normAutofit fontScale="90000"/>
          </a:bodyPr>
          <a:lstStyle/>
          <a:p>
            <a:pPr algn="r"/>
            <a:r>
              <a:rPr lang="en-US" dirty="0" smtClean="0"/>
              <a:t>                                                                                                          </a:t>
            </a:r>
            <a:endParaRPr lang="fa-IR" dirty="0"/>
          </a:p>
        </p:txBody>
      </p:sp>
      <p:sp>
        <p:nvSpPr>
          <p:cNvPr id="3" name="Content Placeholder 2"/>
          <p:cNvSpPr>
            <a:spLocks noGrp="1"/>
          </p:cNvSpPr>
          <p:nvPr>
            <p:ph idx="1"/>
          </p:nvPr>
        </p:nvSpPr>
        <p:spPr>
          <a:xfrm>
            <a:off x="571472" y="2000240"/>
            <a:ext cx="8229600" cy="4389120"/>
          </a:xfrm>
        </p:spPr>
        <p:txBody>
          <a:bodyPr>
            <a:normAutofit fontScale="92500" lnSpcReduction="10000"/>
          </a:bodyPr>
          <a:lstStyle/>
          <a:p>
            <a:pPr>
              <a:buNone/>
            </a:pPr>
            <a:r>
              <a:rPr lang="fa-IR" dirty="0" smtClean="0"/>
              <a:t> </a:t>
            </a:r>
            <a:r>
              <a:rPr lang="fa-IR" dirty="0" smtClean="0">
                <a:solidFill>
                  <a:schemeClr val="bg1">
                    <a:lumMod val="95000"/>
                  </a:schemeClr>
                </a:solidFill>
                <a:cs typeface="B Nazanin" pitchFamily="2" charset="-78"/>
              </a:rPr>
              <a:t>ديفتري يا خناق به عنوان دشمن ديرباز كودكان مطرح بوده و معمولا“ در سنين زير 15 سال ديده مي شد.</a:t>
            </a:r>
            <a:r>
              <a:rPr lang="en-US" dirty="0" smtClean="0">
                <a:solidFill>
                  <a:schemeClr val="bg1">
                    <a:lumMod val="95000"/>
                  </a:schemeClr>
                </a:solidFill>
                <a:cs typeface="B Nazanin" pitchFamily="2" charset="-78"/>
              </a:rPr>
              <a:t>                        </a:t>
            </a:r>
            <a:endParaRPr lang="fa-IR" dirty="0" smtClean="0">
              <a:solidFill>
                <a:schemeClr val="bg1">
                  <a:lumMod val="95000"/>
                </a:schemeClr>
              </a:solidFill>
              <a:cs typeface="B Nazanin" pitchFamily="2" charset="-78"/>
            </a:endParaRPr>
          </a:p>
          <a:p>
            <a:pPr>
              <a:buNone/>
            </a:pPr>
            <a:r>
              <a:rPr lang="fa-IR" dirty="0" smtClean="0">
                <a:solidFill>
                  <a:schemeClr val="bg1">
                    <a:lumMod val="95000"/>
                  </a:schemeClr>
                </a:solidFill>
                <a:cs typeface="B Nazanin" pitchFamily="2" charset="-78"/>
              </a:rPr>
              <a:t>در كشور ما واكسيناسيون وسيع و بي سابقه از سال 1332 آغاز شد.</a:t>
            </a:r>
          </a:p>
          <a:p>
            <a:pPr>
              <a:buNone/>
            </a:pPr>
            <a:r>
              <a:rPr lang="fa-IR" dirty="0" smtClean="0">
                <a:solidFill>
                  <a:schemeClr val="bg1">
                    <a:lumMod val="95000"/>
                  </a:schemeClr>
                </a:solidFill>
                <a:cs typeface="B Nazanin" pitchFamily="2" charset="-78"/>
              </a:rPr>
              <a:t>چاره جويي براي مبارزه با ديفتري از قرن هيجدهم در اروپا آغاز شده و در اواخر قرن نوزدهم به ثمر رسيده است.</a:t>
            </a:r>
          </a:p>
          <a:p>
            <a:pPr>
              <a:buFont typeface="Courier New" pitchFamily="49" charset="0"/>
              <a:buChar char="o"/>
            </a:pPr>
            <a:r>
              <a:rPr lang="fa-IR" dirty="0" smtClean="0">
                <a:solidFill>
                  <a:schemeClr val="bg1">
                    <a:lumMod val="95000"/>
                  </a:schemeClr>
                </a:solidFill>
                <a:cs typeface="B Nazanin" pitchFamily="2" charset="-78"/>
              </a:rPr>
              <a:t>جرج واشينگتن در سال 1796 از بيماري ديفتري در گذشت.</a:t>
            </a:r>
          </a:p>
          <a:p>
            <a:pPr>
              <a:buFont typeface="Courier New" pitchFamily="49" charset="0"/>
              <a:buChar char="o"/>
            </a:pPr>
            <a:r>
              <a:rPr lang="fa-IR" dirty="0" smtClean="0">
                <a:solidFill>
                  <a:schemeClr val="bg1">
                    <a:lumMod val="95000"/>
                  </a:schemeClr>
                </a:solidFill>
                <a:cs typeface="B Nazanin" pitchFamily="2" charset="-78"/>
              </a:rPr>
              <a:t>كودك 4 ساله ناپلئون بناپارت در سال 1807 از ديفتري يا كروپ درگذشت.</a:t>
            </a:r>
          </a:p>
          <a:p>
            <a:pPr>
              <a:buFont typeface="Courier New" pitchFamily="49" charset="0"/>
              <a:buChar char="o"/>
            </a:pPr>
            <a:r>
              <a:rPr lang="fa-IR" dirty="0" smtClean="0">
                <a:solidFill>
                  <a:schemeClr val="bg1">
                    <a:lumMod val="95000"/>
                  </a:schemeClr>
                </a:solidFill>
                <a:cs typeface="B Nazanin" pitchFamily="2" charset="-78"/>
              </a:rPr>
              <a:t>در سال 1826 برتولو (برتونو)پزشك فرانسوي ، گلودرد مسري به نام ديفتريت را با تراكئوتومي و برداشتن غشاء كاذب درمان كرد.</a:t>
            </a:r>
          </a:p>
          <a:p>
            <a:pPr>
              <a:buNone/>
            </a:pPr>
            <a:endParaRPr lang="fa-IR" dirty="0" smtClean="0">
              <a:solidFill>
                <a:schemeClr val="bg1">
                  <a:lumMod val="95000"/>
                </a:schemeClr>
              </a:solidFill>
              <a:cs typeface="B Nazanin" pitchFamily="2" charset="-78"/>
            </a:endParaRPr>
          </a:p>
          <a:p>
            <a:pPr>
              <a:buNone/>
            </a:pPr>
            <a:r>
              <a:rPr lang="fa-IR" dirty="0" smtClean="0">
                <a:solidFill>
                  <a:schemeClr val="bg1">
                    <a:lumMod val="95000"/>
                  </a:schemeClr>
                </a:solidFill>
                <a:cs typeface="B Nazanin" pitchFamily="2" charset="-78"/>
              </a:rPr>
              <a:t> </a:t>
            </a:r>
            <a:endParaRPr lang="fa-IR" dirty="0">
              <a:solidFill>
                <a:schemeClr val="bg1">
                  <a:lumMod val="95000"/>
                </a:schemeClr>
              </a:solidFill>
              <a:cs typeface="B Nazanin" pitchFamily="2" charset="-78"/>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dirty="0" smtClean="0">
              <a:solidFill>
                <a:schemeClr val="accent6">
                  <a:lumMod val="75000"/>
                </a:schemeClr>
              </a:solidFill>
              <a:cs typeface="B Nazanin" pitchFamily="2" charset="-78"/>
            </a:endParaRPr>
          </a:p>
          <a:p>
            <a:r>
              <a:rPr lang="fa-IR" b="1" dirty="0" smtClean="0">
                <a:solidFill>
                  <a:schemeClr val="accent6">
                    <a:lumMod val="75000"/>
                  </a:schemeClr>
                </a:solidFill>
                <a:cs typeface="B Nazanin" pitchFamily="2" charset="-78"/>
              </a:rPr>
              <a:t>روش تست آنتي توكسين (روش سردكا): </a:t>
            </a:r>
            <a:r>
              <a:rPr lang="fa-IR" dirty="0" smtClean="0">
                <a:solidFill>
                  <a:schemeClr val="bg1"/>
                </a:solidFill>
                <a:cs typeface="B Nazanin" pitchFamily="2" charset="-78"/>
              </a:rPr>
              <a:t>آنتي توكسين رقيق شده را به ترتيبي كه در جدول آمده است و به فواصل 15 دقيقه به كار برده و اگر واكنشي پيدا نشود تزريقات باقيمانده را تا آخر ادامه مي دهيم .</a:t>
            </a:r>
            <a:endParaRPr lang="en-US" dirty="0" smtClean="0">
              <a:solidFill>
                <a:schemeClr val="bg1"/>
              </a:solidFill>
              <a:cs typeface="B Nazanin" pitchFamily="2" charset="-78"/>
            </a:endParaRPr>
          </a:p>
          <a:p>
            <a:endParaRPr lang="fa-IR"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fontScale="70000" lnSpcReduction="20000"/>
          </a:bodyPr>
          <a:lstStyle/>
          <a:p>
            <a:pPr>
              <a:buFont typeface="Wingdings" pitchFamily="2" charset="2"/>
              <a:buChar char="Ø"/>
            </a:pPr>
            <a:r>
              <a:rPr lang="fa-IR" sz="3600" dirty="0" smtClean="0">
                <a:solidFill>
                  <a:srgbClr val="92D050"/>
                </a:solidFill>
                <a:cs typeface="B Nazanin" pitchFamily="2" charset="-78"/>
              </a:rPr>
              <a:t>تزريق اول: </a:t>
            </a:r>
            <a:r>
              <a:rPr lang="fa-IR" sz="3600" dirty="0" smtClean="0">
                <a:solidFill>
                  <a:schemeClr val="bg1"/>
                </a:solidFill>
                <a:cs typeface="B Nazanin" pitchFamily="2" charset="-78"/>
              </a:rPr>
              <a:t>0/05ميلي ليتر از محلول يك بيستم رقيق شده آنتي توكسين زير جلد </a:t>
            </a:r>
            <a:endParaRPr lang="en-US" sz="3600" dirty="0" smtClean="0">
              <a:solidFill>
                <a:schemeClr val="bg1"/>
              </a:solidFill>
              <a:cs typeface="B Nazanin" pitchFamily="2" charset="-78"/>
            </a:endParaRPr>
          </a:p>
          <a:p>
            <a:pPr>
              <a:buFont typeface="Wingdings" pitchFamily="2" charset="2"/>
              <a:buChar char="Ø"/>
            </a:pPr>
            <a:r>
              <a:rPr lang="fa-IR" sz="3600" dirty="0" smtClean="0">
                <a:solidFill>
                  <a:srgbClr val="92D050"/>
                </a:solidFill>
                <a:cs typeface="B Nazanin" pitchFamily="2" charset="-78"/>
              </a:rPr>
              <a:t>تزريق دوم: </a:t>
            </a:r>
            <a:r>
              <a:rPr lang="fa-IR" sz="3600" dirty="0" smtClean="0">
                <a:solidFill>
                  <a:schemeClr val="bg1"/>
                </a:solidFill>
                <a:cs typeface="B Nazanin" pitchFamily="2" charset="-78"/>
              </a:rPr>
              <a:t>0/05ميلي ليتر از محلول يك دهم رقيق شده آنتي توكسين زير جلد </a:t>
            </a:r>
            <a:endParaRPr lang="en-US" sz="3600" dirty="0" smtClean="0">
              <a:solidFill>
                <a:schemeClr val="bg1"/>
              </a:solidFill>
              <a:cs typeface="B Nazanin" pitchFamily="2" charset="-78"/>
            </a:endParaRPr>
          </a:p>
          <a:p>
            <a:pPr>
              <a:buFont typeface="Wingdings" pitchFamily="2" charset="2"/>
              <a:buChar char="Ø"/>
            </a:pPr>
            <a:r>
              <a:rPr lang="fa-IR" sz="3600" dirty="0" smtClean="0">
                <a:solidFill>
                  <a:srgbClr val="92D050"/>
                </a:solidFill>
                <a:cs typeface="B Nazanin" pitchFamily="2" charset="-78"/>
              </a:rPr>
              <a:t>تزريق سوم:</a:t>
            </a:r>
            <a:r>
              <a:rPr lang="fa-IR" sz="3600" dirty="0" smtClean="0">
                <a:solidFill>
                  <a:schemeClr val="bg1"/>
                </a:solidFill>
                <a:cs typeface="B Nazanin" pitchFamily="2" charset="-78"/>
              </a:rPr>
              <a:t> 0/1 ميلي ليتر از محلول رقيق نشده آنتي توكسين در عضله </a:t>
            </a:r>
            <a:endParaRPr lang="en-US" sz="3600" dirty="0" smtClean="0">
              <a:solidFill>
                <a:schemeClr val="bg1"/>
              </a:solidFill>
              <a:cs typeface="B Nazanin" pitchFamily="2" charset="-78"/>
            </a:endParaRPr>
          </a:p>
          <a:p>
            <a:pPr>
              <a:buFont typeface="Wingdings" pitchFamily="2" charset="2"/>
              <a:buChar char="Ø"/>
            </a:pPr>
            <a:r>
              <a:rPr lang="fa-IR" sz="3600" dirty="0" smtClean="0">
                <a:solidFill>
                  <a:srgbClr val="92D050"/>
                </a:solidFill>
                <a:cs typeface="B Nazanin" pitchFamily="2" charset="-78"/>
              </a:rPr>
              <a:t>تزريق چهارم: </a:t>
            </a:r>
            <a:r>
              <a:rPr lang="fa-IR" sz="3600" dirty="0" smtClean="0">
                <a:solidFill>
                  <a:schemeClr val="bg1"/>
                </a:solidFill>
                <a:cs typeface="B Nazanin" pitchFamily="2" charset="-78"/>
              </a:rPr>
              <a:t>0/2ميلي ليتر از محلول رقيق نشده آنتي توكسين در عضله </a:t>
            </a:r>
            <a:endParaRPr lang="en-US" sz="3600" dirty="0" smtClean="0">
              <a:solidFill>
                <a:schemeClr val="bg1"/>
              </a:solidFill>
              <a:cs typeface="B Nazanin" pitchFamily="2" charset="-78"/>
            </a:endParaRPr>
          </a:p>
          <a:p>
            <a:pPr>
              <a:buFont typeface="Wingdings" pitchFamily="2" charset="2"/>
              <a:buChar char="Ø"/>
            </a:pPr>
            <a:r>
              <a:rPr lang="fa-IR" sz="3600" dirty="0" smtClean="0">
                <a:solidFill>
                  <a:srgbClr val="92D050"/>
                </a:solidFill>
                <a:cs typeface="B Nazanin" pitchFamily="2" charset="-78"/>
              </a:rPr>
              <a:t>تزريق پنجم : </a:t>
            </a:r>
            <a:r>
              <a:rPr lang="fa-IR" sz="3600" dirty="0" smtClean="0">
                <a:solidFill>
                  <a:schemeClr val="bg1"/>
                </a:solidFill>
                <a:cs typeface="B Nazanin" pitchFamily="2" charset="-78"/>
              </a:rPr>
              <a:t>0/5ميلي ليتر از محلول رقيق نشده آنتي توكسين در عضله </a:t>
            </a:r>
            <a:endParaRPr lang="en-US" sz="3600" dirty="0" smtClean="0">
              <a:solidFill>
                <a:schemeClr val="bg1"/>
              </a:solidFill>
              <a:cs typeface="B Nazanin" pitchFamily="2" charset="-78"/>
            </a:endParaRPr>
          </a:p>
          <a:p>
            <a:pPr>
              <a:buFont typeface="Wingdings" pitchFamily="2" charset="2"/>
              <a:buChar char="Ø"/>
            </a:pPr>
            <a:r>
              <a:rPr lang="fa-IR" sz="3600" dirty="0" smtClean="0">
                <a:solidFill>
                  <a:srgbClr val="92D050"/>
                </a:solidFill>
                <a:cs typeface="B Nazanin" pitchFamily="2" charset="-78"/>
              </a:rPr>
              <a:t>تزريق ششم: </a:t>
            </a:r>
            <a:r>
              <a:rPr lang="fa-IR" sz="3600" dirty="0" smtClean="0">
                <a:solidFill>
                  <a:schemeClr val="bg1"/>
                </a:solidFill>
                <a:cs typeface="B Nazanin" pitchFamily="2" charset="-78"/>
              </a:rPr>
              <a:t>0/1ميلي ليتر از محلول رقيق نشده آنتي توكسين آهسته در وريد </a:t>
            </a:r>
            <a:endParaRPr lang="en-US" sz="3600" dirty="0" smtClean="0">
              <a:solidFill>
                <a:schemeClr val="bg1"/>
              </a:solidFill>
              <a:cs typeface="B Nazanin" pitchFamily="2" charset="-78"/>
            </a:endParaRPr>
          </a:p>
          <a:p>
            <a:pPr>
              <a:buFont typeface="Wingdings" pitchFamily="2" charset="2"/>
              <a:buChar char="Ø"/>
            </a:pPr>
            <a:r>
              <a:rPr lang="fa-IR" sz="3600" dirty="0" smtClean="0">
                <a:solidFill>
                  <a:srgbClr val="92D050"/>
                </a:solidFill>
                <a:cs typeface="B Nazanin" pitchFamily="2" charset="-78"/>
              </a:rPr>
              <a:t>تزريق هفتم: </a:t>
            </a:r>
            <a:r>
              <a:rPr lang="fa-IR" sz="3600" dirty="0" smtClean="0">
                <a:solidFill>
                  <a:schemeClr val="bg1"/>
                </a:solidFill>
                <a:cs typeface="B Nazanin" pitchFamily="2" charset="-78"/>
              </a:rPr>
              <a:t>مقدار لازم از سرم ضد ديفتري آهسته در وريد تزريق مي گردد در حاليكه سرنگ حاوي آدرنالين و كورتن بايد دسترس باشد.تمامي آنتي توكسين مورد نياز را به 100-200 ميلي ليتر سرم نمكي اضافه و در طي 30 دقيقه از راه وريد تزريق مي گردد. </a:t>
            </a:r>
            <a:endParaRPr lang="en-US" sz="3600" dirty="0" smtClean="0">
              <a:solidFill>
                <a:schemeClr val="bg1"/>
              </a:solidFill>
              <a:cs typeface="B Nazanin" pitchFamily="2" charset="-78"/>
            </a:endParaRPr>
          </a:p>
          <a:p>
            <a:pPr>
              <a:buNone/>
            </a:pPr>
            <a:endParaRPr lang="fa-IR"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fontScale="92500"/>
          </a:bodyPr>
          <a:lstStyle/>
          <a:p>
            <a:pPr>
              <a:buNone/>
            </a:pPr>
            <a:r>
              <a:rPr lang="fa-IR" b="1" dirty="0" smtClean="0">
                <a:solidFill>
                  <a:schemeClr val="accent6">
                    <a:lumMod val="75000"/>
                  </a:schemeClr>
                </a:solidFill>
                <a:cs typeface="B Nazanin" pitchFamily="2" charset="-78"/>
              </a:rPr>
              <a:t>آنتي بيوتيك: </a:t>
            </a:r>
            <a:endParaRPr lang="en-US" dirty="0" smtClean="0">
              <a:solidFill>
                <a:schemeClr val="accent6">
                  <a:lumMod val="75000"/>
                </a:schemeClr>
              </a:solidFill>
              <a:cs typeface="B Nazanin" pitchFamily="2" charset="-78"/>
            </a:endParaRPr>
          </a:p>
          <a:p>
            <a:r>
              <a:rPr lang="fa-IR" dirty="0" smtClean="0">
                <a:solidFill>
                  <a:schemeClr val="bg1"/>
                </a:solidFill>
                <a:cs typeface="B Nazanin" pitchFamily="2" charset="-78"/>
              </a:rPr>
              <a:t>اگر بيماري ديفتري مظنون باشد آنتي توكسين( فقط آنتي توكسين اسبي در دسترس است) بايد بلافاصله پس از برداشت نمونه براي كشت و بدون انتظار دريافت آزمايشگاه و پس از مراعات تست حساسيت يك دوز واحد 20000 واحد تا 100000 واحد از طريق داخل عضلاني بسته به مدت علائم ، محل ضايعه و شدت بيماري داده شود.تزريق داخل عضلاني معمولاً كفايت مي كند در عفونت هاي شديد ، هم </a:t>
            </a:r>
            <a:r>
              <a:rPr lang="en-US" dirty="0" smtClean="0">
                <a:solidFill>
                  <a:schemeClr val="bg1"/>
                </a:solidFill>
                <a:cs typeface="B Nazanin" pitchFamily="2" charset="-78"/>
              </a:rPr>
              <a:t>IM</a:t>
            </a:r>
            <a:r>
              <a:rPr lang="fa-IR" dirty="0" smtClean="0">
                <a:solidFill>
                  <a:schemeClr val="bg1"/>
                </a:solidFill>
                <a:cs typeface="B Nazanin" pitchFamily="2" charset="-78"/>
              </a:rPr>
              <a:t> و هم </a:t>
            </a:r>
            <a:r>
              <a:rPr lang="en-US" dirty="0" smtClean="0">
                <a:solidFill>
                  <a:schemeClr val="bg1"/>
                </a:solidFill>
                <a:cs typeface="B Nazanin" pitchFamily="2" charset="-78"/>
              </a:rPr>
              <a:t>IV</a:t>
            </a:r>
            <a:r>
              <a:rPr lang="fa-IR" dirty="0" smtClean="0">
                <a:solidFill>
                  <a:schemeClr val="bg1"/>
                </a:solidFill>
                <a:cs typeface="B Nazanin" pitchFamily="2" charset="-78"/>
              </a:rPr>
              <a:t> هر دو تجويز مي شوند. اريترومايسين وپني سيلين هر دو مؤثرند كه پس از كشت گرفتن تجويز مي شوند ولي هيچ كدام نمي تواند جانشين آنتي توكسين گردد.</a:t>
            </a:r>
          </a:p>
          <a:p>
            <a:pPr>
              <a:buNone/>
            </a:pPr>
            <a:r>
              <a:rPr lang="fa-IR" dirty="0" smtClean="0">
                <a:solidFill>
                  <a:schemeClr val="accent6">
                    <a:lumMod val="75000"/>
                  </a:schemeClr>
                </a:solidFill>
                <a:cs typeface="B Titr" pitchFamily="2" charset="-78"/>
              </a:rPr>
              <a:t>توجه: آنتي بيوتيكها به هيچ وجه جايگزين ضد سم نمي باشد. آنتي بيوتيك ها ممكن است دوره درمان را تغيير ندهند و در عين حال عوارض ديررس آنها اتفاق بيفتد . </a:t>
            </a:r>
            <a:endParaRPr lang="en-US" dirty="0" smtClean="0">
              <a:solidFill>
                <a:schemeClr val="accent6">
                  <a:lumMod val="75000"/>
                </a:schemeClr>
              </a:solidFill>
              <a:cs typeface="B Titr" pitchFamily="2" charset="-78"/>
            </a:endParaRPr>
          </a:p>
          <a:p>
            <a:endParaRPr lang="en-US" dirty="0" smtClean="0">
              <a:cs typeface="B Nazanin" pitchFamily="2" charset="-78"/>
            </a:endParaRPr>
          </a:p>
          <a:p>
            <a:endParaRPr lang="fa-IR"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85728"/>
            <a:ext cx="8229600" cy="1143000"/>
          </a:xfrm>
        </p:spPr>
        <p:txBody>
          <a:bodyPr/>
          <a:lstStyle/>
          <a:p>
            <a:pPr algn="r"/>
            <a:r>
              <a:rPr lang="fa-IR" b="1" dirty="0" smtClean="0">
                <a:solidFill>
                  <a:srgbClr val="C00000"/>
                </a:solidFill>
                <a:cs typeface="B Nazanin" pitchFamily="2" charset="-78"/>
              </a:rPr>
              <a:t>اقدامات لازم در مورد بيمار: </a:t>
            </a:r>
            <a:endParaRPr lang="fa-IR" dirty="0">
              <a:solidFill>
                <a:srgbClr val="C00000"/>
              </a:solidFill>
              <a:cs typeface="B Nazanin" pitchFamily="2" charset="-78"/>
            </a:endParaRPr>
          </a:p>
        </p:txBody>
      </p:sp>
      <p:sp>
        <p:nvSpPr>
          <p:cNvPr id="3" name="Content Placeholder 2"/>
          <p:cNvSpPr>
            <a:spLocks noGrp="1"/>
          </p:cNvSpPr>
          <p:nvPr>
            <p:ph idx="1"/>
          </p:nvPr>
        </p:nvSpPr>
        <p:spPr>
          <a:xfrm>
            <a:off x="428596" y="1571612"/>
            <a:ext cx="8501122" cy="5000660"/>
          </a:xfrm>
        </p:spPr>
        <p:txBody>
          <a:bodyPr>
            <a:noAutofit/>
          </a:bodyPr>
          <a:lstStyle/>
          <a:p>
            <a:pPr>
              <a:buNone/>
            </a:pPr>
            <a:r>
              <a:rPr lang="fa-IR" sz="2000" b="1" dirty="0" smtClean="0">
                <a:solidFill>
                  <a:srgbClr val="FF0000"/>
                </a:solidFill>
                <a:cs typeface="B Nazanin" pitchFamily="2" charset="-78"/>
              </a:rPr>
              <a:t>الف-</a:t>
            </a:r>
            <a:r>
              <a:rPr lang="fa-IR" sz="2000" b="1" dirty="0" smtClean="0">
                <a:solidFill>
                  <a:schemeClr val="bg1"/>
                </a:solidFill>
                <a:cs typeface="B Nazanin" pitchFamily="2" charset="-78"/>
              </a:rPr>
              <a:t> بستري نمودن بيمار </a:t>
            </a:r>
            <a:r>
              <a:rPr lang="fa-IR" sz="2000" dirty="0" smtClean="0">
                <a:solidFill>
                  <a:schemeClr val="bg1"/>
                </a:solidFill>
                <a:cs typeface="B Nazanin" pitchFamily="2" charset="-78"/>
              </a:rPr>
              <a:t>در نزديكترين مركز بهداشتي در صورت داشتن محلي براي بستري بيماران مبتلا به بيماريهاي واگير </a:t>
            </a:r>
            <a:endParaRPr lang="en-US" sz="2000" dirty="0" smtClean="0">
              <a:solidFill>
                <a:schemeClr val="bg1"/>
              </a:solidFill>
              <a:cs typeface="B Nazanin" pitchFamily="2" charset="-78"/>
            </a:endParaRPr>
          </a:p>
          <a:p>
            <a:pPr>
              <a:buNone/>
            </a:pPr>
            <a:r>
              <a:rPr lang="fa-IR" sz="2000" dirty="0" smtClean="0">
                <a:solidFill>
                  <a:srgbClr val="FF0000"/>
                </a:solidFill>
                <a:cs typeface="B Nazanin" pitchFamily="2" charset="-78"/>
              </a:rPr>
              <a:t>ب-</a:t>
            </a:r>
            <a:r>
              <a:rPr lang="fa-IR" sz="2000" dirty="0" smtClean="0">
                <a:solidFill>
                  <a:schemeClr val="bg1"/>
                </a:solidFill>
                <a:cs typeface="B Nazanin" pitchFamily="2" charset="-78"/>
              </a:rPr>
              <a:t>اگر بيمارستان يا مراقبتهاي ويژه ديگر در دسترس نيست بيمار را بايستي در منزل بستري نمود و هيچ ملاقات كننده اي نبايد اجازه داشته باشد </a:t>
            </a:r>
            <a:r>
              <a:rPr lang="fa-IR" sz="2000" b="1" u="sng" dirty="0" smtClean="0">
                <a:solidFill>
                  <a:schemeClr val="bg1"/>
                </a:solidFill>
                <a:cs typeface="B Nazanin" pitchFamily="2" charset="-78"/>
              </a:rPr>
              <a:t>در حدود 14 روز پس از شروع درمان </a:t>
            </a:r>
            <a:r>
              <a:rPr lang="fa-IR" sz="2000" dirty="0" smtClean="0">
                <a:solidFill>
                  <a:schemeClr val="bg1"/>
                </a:solidFill>
                <a:cs typeface="B Nazanin" pitchFamily="2" charset="-78"/>
              </a:rPr>
              <a:t>با او ملاقات كند .</a:t>
            </a:r>
            <a:endParaRPr lang="en-US" sz="2000" dirty="0" smtClean="0">
              <a:solidFill>
                <a:schemeClr val="bg1"/>
              </a:solidFill>
              <a:cs typeface="B Nazanin" pitchFamily="2" charset="-78"/>
            </a:endParaRPr>
          </a:p>
          <a:p>
            <a:pPr>
              <a:buNone/>
            </a:pPr>
            <a:r>
              <a:rPr lang="fa-IR" sz="2000" dirty="0" smtClean="0">
                <a:solidFill>
                  <a:schemeClr val="bg1"/>
                </a:solidFill>
                <a:cs typeface="B Nazanin" pitchFamily="2" charset="-78"/>
              </a:rPr>
              <a:t>توجه:   تراكئوتومي در ديفتري حنجره و ديفتري وسيع حلق مي تواند ناجي زندگي باشد .</a:t>
            </a:r>
            <a:endParaRPr lang="en-US" sz="2000" dirty="0" smtClean="0">
              <a:solidFill>
                <a:schemeClr val="bg1"/>
              </a:solidFill>
              <a:cs typeface="B Nazanin" pitchFamily="2" charset="-78"/>
            </a:endParaRPr>
          </a:p>
          <a:p>
            <a:pPr>
              <a:buNone/>
            </a:pPr>
            <a:r>
              <a:rPr lang="fa-IR" sz="2000" b="1" dirty="0" smtClean="0">
                <a:solidFill>
                  <a:srgbClr val="FF0000"/>
                </a:solidFill>
                <a:cs typeface="B Nazanin" pitchFamily="2" charset="-78"/>
              </a:rPr>
              <a:t>پ- </a:t>
            </a:r>
            <a:r>
              <a:rPr lang="fa-IR" sz="2000" b="1" dirty="0" smtClean="0">
                <a:solidFill>
                  <a:schemeClr val="bg1"/>
                </a:solidFill>
                <a:cs typeface="B Nazanin" pitchFamily="2" charset="-78"/>
              </a:rPr>
              <a:t>گزارش فوري </a:t>
            </a:r>
            <a:r>
              <a:rPr lang="fa-IR" sz="2000" dirty="0" smtClean="0">
                <a:solidFill>
                  <a:schemeClr val="bg1"/>
                </a:solidFill>
                <a:cs typeface="B Nazanin" pitchFamily="2" charset="-78"/>
              </a:rPr>
              <a:t>به مركز بهداشت شهرستان </a:t>
            </a:r>
            <a:endParaRPr lang="en-US" sz="2000" dirty="0" smtClean="0">
              <a:solidFill>
                <a:schemeClr val="bg1"/>
              </a:solidFill>
              <a:cs typeface="B Nazanin" pitchFamily="2" charset="-78"/>
            </a:endParaRPr>
          </a:p>
          <a:p>
            <a:pPr>
              <a:buNone/>
            </a:pPr>
            <a:r>
              <a:rPr lang="fa-IR" sz="2000" b="1" dirty="0" smtClean="0">
                <a:solidFill>
                  <a:srgbClr val="FF0000"/>
                </a:solidFill>
                <a:cs typeface="B Nazanin" pitchFamily="2" charset="-78"/>
              </a:rPr>
              <a:t>ت- </a:t>
            </a:r>
            <a:r>
              <a:rPr lang="fa-IR" sz="2000" b="1" dirty="0" smtClean="0">
                <a:solidFill>
                  <a:schemeClr val="bg1"/>
                </a:solidFill>
                <a:cs typeface="B Nazanin" pitchFamily="2" charset="-78"/>
              </a:rPr>
              <a:t>جداسازي: </a:t>
            </a:r>
            <a:r>
              <a:rPr lang="fa-IR" sz="2000" dirty="0" smtClean="0">
                <a:solidFill>
                  <a:schemeClr val="bg1"/>
                </a:solidFill>
                <a:cs typeface="B Nazanin" pitchFamily="2" charset="-78"/>
              </a:rPr>
              <a:t>جداسازي كامل ديفتري حلق ، جداسازي موارد تماس ديفتري پوستي تا گرفتن دو كشت منفي از گلو و بيني (ضايعات پوست) به فاصله 24 ساعت و 24 ساعت پس از درمان با داروهاي ضد ميكروبي در صورت فراهم نبودن امكانات كشت جداسازي بايد تا خاتمه يك دوره درمان آنتي بيوتيك انجام شود . </a:t>
            </a:r>
            <a:endParaRPr lang="en-US" sz="2000" dirty="0" smtClean="0">
              <a:solidFill>
                <a:schemeClr val="bg1"/>
              </a:solidFill>
              <a:cs typeface="B Nazanin" pitchFamily="2" charset="-78"/>
            </a:endParaRPr>
          </a:p>
          <a:p>
            <a:pPr>
              <a:buNone/>
            </a:pPr>
            <a:r>
              <a:rPr lang="fa-IR" sz="2000" b="1" dirty="0" smtClean="0">
                <a:solidFill>
                  <a:srgbClr val="FF0000"/>
                </a:solidFill>
                <a:cs typeface="B Nazanin" pitchFamily="2" charset="-78"/>
              </a:rPr>
              <a:t>ث- </a:t>
            </a:r>
            <a:r>
              <a:rPr lang="fa-IR" sz="2000" b="1" dirty="0" smtClean="0">
                <a:solidFill>
                  <a:schemeClr val="bg1"/>
                </a:solidFill>
                <a:cs typeface="B Nazanin" pitchFamily="2" charset="-78"/>
              </a:rPr>
              <a:t>ضد عفوني</a:t>
            </a:r>
            <a:r>
              <a:rPr lang="fa-IR" sz="2000" dirty="0" smtClean="0">
                <a:solidFill>
                  <a:schemeClr val="bg1"/>
                </a:solidFill>
                <a:cs typeface="B Nazanin" pitchFamily="2" charset="-78"/>
              </a:rPr>
              <a:t>: تمام وسايلي كه به بيمار آلوده شده است بايد ضد عفوني شود. </a:t>
            </a:r>
            <a:endParaRPr lang="en-US" sz="2000" dirty="0" smtClean="0">
              <a:solidFill>
                <a:schemeClr val="bg1"/>
              </a:solidFill>
              <a:cs typeface="B Nazanin" pitchFamily="2" charset="-78"/>
            </a:endParaRPr>
          </a:p>
          <a:p>
            <a:pPr>
              <a:buNone/>
            </a:pPr>
            <a:r>
              <a:rPr lang="fa-IR" sz="2000" dirty="0" smtClean="0">
                <a:solidFill>
                  <a:srgbClr val="FF0000"/>
                </a:solidFill>
                <a:cs typeface="B Nazanin" pitchFamily="2" charset="-78"/>
              </a:rPr>
              <a:t>ج- </a:t>
            </a:r>
            <a:r>
              <a:rPr lang="fa-IR" sz="2000" b="1" dirty="0" smtClean="0">
                <a:solidFill>
                  <a:schemeClr val="bg1"/>
                </a:solidFill>
                <a:cs typeface="B Nazanin" pitchFamily="2" charset="-78"/>
              </a:rPr>
              <a:t>قرنطينه: </a:t>
            </a:r>
            <a:r>
              <a:rPr lang="fa-IR" sz="2000" dirty="0" smtClean="0">
                <a:solidFill>
                  <a:schemeClr val="bg1"/>
                </a:solidFill>
                <a:cs typeface="B Nazanin" pitchFamily="2" charset="-78"/>
              </a:rPr>
              <a:t>موارد تماس بالغيني كه به اقتضاي شغل با مواد غذايي بويژه شير سر و كار دارند و يا با كودكان واكسينه نشده تماس نزديك دارند بايد تا زماني كه بطور آزمايشگاهي حامل نبودن آنها ثابت نشده است از كار خود منع شوند.</a:t>
            </a:r>
            <a:endParaRPr lang="fa-IR" sz="2000" dirty="0">
              <a:solidFill>
                <a:schemeClr val="bg1"/>
              </a:solidFill>
              <a:cs typeface="B Nazanin" pitchFamily="2" charset="-78"/>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fa-IR" sz="3600" b="1" dirty="0" smtClean="0">
                <a:solidFill>
                  <a:srgbClr val="FF0000"/>
                </a:solidFill>
                <a:cs typeface="B Nazanin" pitchFamily="2" charset="-78"/>
              </a:rPr>
              <a:t>اقدامات لازم در موارد تماس</a:t>
            </a:r>
            <a:r>
              <a:rPr lang="fa-IR" b="1" dirty="0" smtClean="0">
                <a:solidFill>
                  <a:srgbClr val="FF0000"/>
                </a:solidFill>
                <a:cs typeface="B Nazanin" pitchFamily="2" charset="-78"/>
              </a:rPr>
              <a:t>:</a:t>
            </a:r>
            <a:r>
              <a:rPr lang="fa-IR" b="1" dirty="0" smtClean="0">
                <a:cs typeface="B Nazanin" pitchFamily="2" charset="-78"/>
              </a:rPr>
              <a:t> </a:t>
            </a:r>
            <a:r>
              <a:rPr lang="en-US" dirty="0" smtClean="0">
                <a:cs typeface="B Nazanin" pitchFamily="2" charset="-78"/>
              </a:rPr>
              <a:t/>
            </a:r>
            <a:br>
              <a:rPr lang="en-US" dirty="0" smtClean="0">
                <a:cs typeface="B Nazanin" pitchFamily="2" charset="-78"/>
              </a:rPr>
            </a:br>
            <a:endParaRPr lang="fa-IR" dirty="0">
              <a:cs typeface="B Nazanin" pitchFamily="2" charset="-78"/>
            </a:endParaRPr>
          </a:p>
        </p:txBody>
      </p:sp>
      <p:sp>
        <p:nvSpPr>
          <p:cNvPr id="3" name="Content Placeholder 2"/>
          <p:cNvSpPr>
            <a:spLocks noGrp="1"/>
          </p:cNvSpPr>
          <p:nvPr>
            <p:ph idx="1"/>
          </p:nvPr>
        </p:nvSpPr>
        <p:spPr>
          <a:xfrm>
            <a:off x="457200" y="1285860"/>
            <a:ext cx="8229600" cy="5038740"/>
          </a:xfrm>
        </p:spPr>
        <p:txBody>
          <a:bodyPr>
            <a:normAutofit fontScale="92500" lnSpcReduction="20000"/>
          </a:bodyPr>
          <a:lstStyle/>
          <a:p>
            <a:pPr>
              <a:buNone/>
            </a:pPr>
            <a:r>
              <a:rPr lang="fa-IR" dirty="0" smtClean="0">
                <a:solidFill>
                  <a:schemeClr val="bg1"/>
                </a:solidFill>
                <a:cs typeface="B Nazanin" pitchFamily="2" charset="-78"/>
              </a:rPr>
              <a:t>مورد تماس خانگي كسي است كه با بيمار در دوره آلودگي بيمار تماس رودر رو داشته و عضوي از خانواده بلافصل يا وابسته او باشد .</a:t>
            </a:r>
            <a:endParaRPr lang="en-US" dirty="0" smtClean="0">
              <a:solidFill>
                <a:schemeClr val="bg1"/>
              </a:solidFill>
              <a:cs typeface="B Nazanin" pitchFamily="2" charset="-78"/>
            </a:endParaRPr>
          </a:p>
          <a:p>
            <a:pPr>
              <a:buNone/>
            </a:pPr>
            <a:r>
              <a:rPr lang="fa-IR" dirty="0" smtClean="0">
                <a:solidFill>
                  <a:schemeClr val="bg1"/>
                </a:solidFill>
                <a:cs typeface="B Nazanin" pitchFamily="2" charset="-78"/>
              </a:rPr>
              <a:t>اقدامات  لازم در موارد تماس عبارتند از:‌</a:t>
            </a:r>
            <a:endParaRPr lang="en-US" dirty="0" smtClean="0">
              <a:solidFill>
                <a:schemeClr val="bg1"/>
              </a:solidFill>
              <a:cs typeface="B Nazanin" pitchFamily="2" charset="-78"/>
            </a:endParaRPr>
          </a:p>
          <a:p>
            <a:pPr>
              <a:buNone/>
            </a:pPr>
            <a:r>
              <a:rPr lang="fa-IR" dirty="0" smtClean="0">
                <a:solidFill>
                  <a:schemeClr val="bg1"/>
                </a:solidFill>
                <a:cs typeface="B Nazanin" pitchFamily="2" charset="-78"/>
              </a:rPr>
              <a:t>1-از همه موارد تماس نزديك بايد نمونه گرفته و كشت داده شود و به مدت 7 روز تحت مراقبت قرار گيرند. </a:t>
            </a:r>
            <a:endParaRPr lang="en-US" dirty="0" smtClean="0">
              <a:solidFill>
                <a:schemeClr val="bg1"/>
              </a:solidFill>
              <a:cs typeface="B Nazanin" pitchFamily="2" charset="-78"/>
            </a:endParaRPr>
          </a:p>
          <a:p>
            <a:pPr>
              <a:buNone/>
            </a:pPr>
            <a:r>
              <a:rPr lang="fa-IR" dirty="0" smtClean="0">
                <a:solidFill>
                  <a:srgbClr val="00B0F0"/>
                </a:solidFill>
                <a:cs typeface="B Nazanin" pitchFamily="2" charset="-78"/>
              </a:rPr>
              <a:t>2-اگر كشت مثبت بود نمونه ديگر آن جهت تائيد تشخيص به آزمايشگاه رفرانس واقع در دانشكده بهداشت ارسال  گردد .</a:t>
            </a:r>
            <a:endParaRPr lang="en-US" dirty="0" smtClean="0">
              <a:solidFill>
                <a:srgbClr val="00B0F0"/>
              </a:solidFill>
              <a:cs typeface="B Nazanin" pitchFamily="2" charset="-78"/>
            </a:endParaRPr>
          </a:p>
          <a:p>
            <a:pPr>
              <a:buNone/>
            </a:pPr>
            <a:r>
              <a:rPr lang="fa-IR" dirty="0" smtClean="0">
                <a:solidFill>
                  <a:schemeClr val="bg1"/>
                </a:solidFill>
                <a:cs typeface="B Nazanin" pitchFamily="2" charset="-78"/>
              </a:rPr>
              <a:t>3-اگر كشت مثبت بود بايد تحت درمان با آنتي بيوتيك قرار گيرند و چنانچه با مواد غذايي سر و كار دارند و يا با دانش آموزان ارتباط دارند بايد از كار آنها يا حضورشان در مدرسه جلوگيري شود تا كشت آنها منفي شده ودليلي بر ناقل بودن نداشته باشند در صورت وجود بيماري در پادگانها بايد توجه مخصوص به اين منطقه نمود . </a:t>
            </a:r>
            <a:endParaRPr lang="en-US" dirty="0" smtClean="0">
              <a:solidFill>
                <a:schemeClr val="bg1"/>
              </a:solidFill>
              <a:cs typeface="B Nazanin" pitchFamily="2" charset="-78"/>
            </a:endParaRPr>
          </a:p>
          <a:p>
            <a:pPr>
              <a:buNone/>
            </a:pPr>
            <a:r>
              <a:rPr lang="fa-IR" dirty="0" smtClean="0">
                <a:solidFill>
                  <a:schemeClr val="bg1"/>
                </a:solidFill>
                <a:cs typeface="B Nazanin" pitchFamily="2" charset="-78"/>
              </a:rPr>
              <a:t>4-به موارد تماس كه قبلاً واكسينه شده اند بايد يك دوز (</a:t>
            </a:r>
            <a:r>
              <a:rPr lang="en-US" dirty="0" err="1" smtClean="0">
                <a:solidFill>
                  <a:schemeClr val="bg1"/>
                </a:solidFill>
                <a:cs typeface="B Nazanin" pitchFamily="2" charset="-78"/>
              </a:rPr>
              <a:t>DT.Td</a:t>
            </a:r>
            <a:r>
              <a:rPr lang="fa-IR" dirty="0" smtClean="0">
                <a:solidFill>
                  <a:schemeClr val="bg1"/>
                </a:solidFill>
                <a:cs typeface="B Nazanin" pitchFamily="2" charset="-78"/>
              </a:rPr>
              <a:t>) ياد آور تزريق شود. </a:t>
            </a:r>
            <a:endParaRPr lang="en-US" dirty="0" smtClean="0">
              <a:solidFill>
                <a:schemeClr val="bg1"/>
              </a:solidFill>
              <a:cs typeface="B Nazanin" pitchFamily="2" charset="-78"/>
            </a:endParaRPr>
          </a:p>
          <a:p>
            <a:pPr>
              <a:buNone/>
            </a:pPr>
            <a:r>
              <a:rPr lang="fa-IR" dirty="0" smtClean="0">
                <a:solidFill>
                  <a:schemeClr val="bg1"/>
                </a:solidFill>
                <a:cs typeface="B Nazanin" pitchFamily="2" charset="-78"/>
              </a:rPr>
              <a:t>5-موارد تماس كه قبلاً واكسينه نشده اند بايد مورد واكسيناسيون قرار گيرند (با </a:t>
            </a:r>
            <a:r>
              <a:rPr lang="en-US" dirty="0" err="1" smtClean="0">
                <a:solidFill>
                  <a:schemeClr val="bg1"/>
                </a:solidFill>
                <a:cs typeface="B Nazanin" pitchFamily="2" charset="-78"/>
              </a:rPr>
              <a:t>DPT.DT.Td</a:t>
            </a:r>
            <a:r>
              <a:rPr lang="fa-IR" dirty="0" smtClean="0">
                <a:solidFill>
                  <a:schemeClr val="bg1"/>
                </a:solidFill>
                <a:cs typeface="B Nazanin" pitchFamily="2" charset="-78"/>
              </a:rPr>
              <a:t>  بر حسب سن). </a:t>
            </a:r>
            <a:endParaRPr lang="en-US" dirty="0" smtClean="0">
              <a:solidFill>
                <a:schemeClr val="bg1"/>
              </a:solidFill>
              <a:cs typeface="B Nazanin" pitchFamily="2" charset="-78"/>
            </a:endParaRPr>
          </a:p>
          <a:p>
            <a:pPr>
              <a:buNone/>
            </a:pPr>
            <a:endParaRPr lang="fa-IR"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sp>
        <p:nvSpPr>
          <p:cNvPr id="3" name="Content Placeholder 2"/>
          <p:cNvSpPr>
            <a:spLocks noGrp="1"/>
          </p:cNvSpPr>
          <p:nvPr>
            <p:ph idx="1"/>
          </p:nvPr>
        </p:nvSpPr>
        <p:spPr/>
        <p:txBody>
          <a:bodyPr>
            <a:normAutofit fontScale="85000" lnSpcReduction="20000"/>
          </a:bodyPr>
          <a:lstStyle/>
          <a:p>
            <a:pPr>
              <a:buNone/>
            </a:pPr>
            <a:r>
              <a:rPr lang="fa-IR" dirty="0" smtClean="0">
                <a:solidFill>
                  <a:schemeClr val="bg1"/>
                </a:solidFill>
                <a:cs typeface="B Nazanin" pitchFamily="2" charset="-78"/>
              </a:rPr>
              <a:t>6-درمان اختصاصي براي موارد تماس كه حامل سالم هستند عبارتند از:‌</a:t>
            </a:r>
            <a:endParaRPr lang="en-US" dirty="0" smtClean="0">
              <a:solidFill>
                <a:schemeClr val="bg1"/>
              </a:solidFill>
              <a:cs typeface="B Nazanin" pitchFamily="2" charset="-78"/>
            </a:endParaRPr>
          </a:p>
          <a:p>
            <a:pPr>
              <a:buNone/>
            </a:pPr>
            <a:r>
              <a:rPr lang="fa-IR" b="1" dirty="0" smtClean="0">
                <a:solidFill>
                  <a:srgbClr val="FFC000"/>
                </a:solidFill>
                <a:cs typeface="B Nazanin" pitchFamily="2" charset="-78"/>
              </a:rPr>
              <a:t>در بالغين:</a:t>
            </a:r>
            <a:endParaRPr lang="en-US" b="1" dirty="0" smtClean="0">
              <a:solidFill>
                <a:srgbClr val="FFC000"/>
              </a:solidFill>
              <a:cs typeface="B Nazanin" pitchFamily="2" charset="-78"/>
            </a:endParaRPr>
          </a:p>
          <a:p>
            <a:pPr>
              <a:buNone/>
            </a:pPr>
            <a:r>
              <a:rPr lang="fa-IR" dirty="0" smtClean="0">
                <a:solidFill>
                  <a:schemeClr val="bg1"/>
                </a:solidFill>
                <a:cs typeface="B Nazanin" pitchFamily="2" charset="-78"/>
              </a:rPr>
              <a:t> اريترومايسين 1 گرم در روز از راه دهان به مدت 7 روز </a:t>
            </a:r>
            <a:endParaRPr lang="en-US" dirty="0" smtClean="0">
              <a:solidFill>
                <a:schemeClr val="bg1"/>
              </a:solidFill>
              <a:cs typeface="B Nazanin" pitchFamily="2" charset="-78"/>
            </a:endParaRPr>
          </a:p>
          <a:p>
            <a:pPr>
              <a:buNone/>
            </a:pPr>
            <a:r>
              <a:rPr lang="fa-IR" dirty="0" smtClean="0">
                <a:solidFill>
                  <a:schemeClr val="bg1"/>
                </a:solidFill>
                <a:cs typeface="B Nazanin" pitchFamily="2" charset="-78"/>
              </a:rPr>
              <a:t>يا پني سيلين پروكائين روزانه 000/600 تا دو ميليون به مدت ده روز </a:t>
            </a:r>
            <a:endParaRPr lang="en-US" dirty="0" smtClean="0">
              <a:solidFill>
                <a:schemeClr val="bg1"/>
              </a:solidFill>
              <a:cs typeface="B Nazanin" pitchFamily="2" charset="-78"/>
            </a:endParaRPr>
          </a:p>
          <a:p>
            <a:pPr>
              <a:buNone/>
            </a:pPr>
            <a:r>
              <a:rPr lang="fa-IR" dirty="0" smtClean="0">
                <a:solidFill>
                  <a:schemeClr val="bg1"/>
                </a:solidFill>
                <a:cs typeface="B Nazanin" pitchFamily="2" charset="-78"/>
              </a:rPr>
              <a:t>يا بنزاتين پني سيلين 2/1 ميليون واحد </a:t>
            </a:r>
            <a:endParaRPr lang="en-US" dirty="0" smtClean="0">
              <a:solidFill>
                <a:schemeClr val="bg1"/>
              </a:solidFill>
              <a:cs typeface="B Nazanin" pitchFamily="2" charset="-78"/>
            </a:endParaRPr>
          </a:p>
          <a:p>
            <a:pPr>
              <a:buNone/>
            </a:pPr>
            <a:r>
              <a:rPr lang="fa-IR" b="1" dirty="0" smtClean="0">
                <a:solidFill>
                  <a:schemeClr val="bg1"/>
                </a:solidFill>
                <a:cs typeface="B Nazanin" pitchFamily="2" charset="-78"/>
              </a:rPr>
              <a:t/>
            </a:r>
            <a:br>
              <a:rPr lang="fa-IR" b="1" dirty="0" smtClean="0">
                <a:solidFill>
                  <a:schemeClr val="bg1"/>
                </a:solidFill>
                <a:cs typeface="B Nazanin" pitchFamily="2" charset="-78"/>
              </a:rPr>
            </a:br>
            <a:r>
              <a:rPr lang="fa-IR" b="1" dirty="0" smtClean="0">
                <a:solidFill>
                  <a:srgbClr val="FFC000"/>
                </a:solidFill>
                <a:cs typeface="B Nazanin" pitchFamily="2" charset="-78"/>
              </a:rPr>
              <a:t>در كودكان </a:t>
            </a:r>
            <a:r>
              <a:rPr lang="fa-IR" dirty="0" smtClean="0">
                <a:solidFill>
                  <a:srgbClr val="FFC000"/>
                </a:solidFill>
                <a:cs typeface="B Nazanin" pitchFamily="2" charset="-78"/>
              </a:rPr>
              <a:t>:</a:t>
            </a:r>
            <a:endParaRPr lang="en-US" dirty="0" smtClean="0">
              <a:solidFill>
                <a:srgbClr val="FFC000"/>
              </a:solidFill>
              <a:cs typeface="B Nazanin" pitchFamily="2" charset="-78"/>
            </a:endParaRPr>
          </a:p>
          <a:p>
            <a:pPr>
              <a:buNone/>
            </a:pPr>
            <a:r>
              <a:rPr lang="fa-IR" dirty="0" smtClean="0">
                <a:solidFill>
                  <a:schemeClr val="bg1"/>
                </a:solidFill>
                <a:cs typeface="B Nazanin" pitchFamily="2" charset="-78"/>
              </a:rPr>
              <a:t>‌اريترومايسين 40 ميلي گرم براي هر كيلو گرم وزن به مدت 7 روز </a:t>
            </a:r>
            <a:endParaRPr lang="en-US" dirty="0" smtClean="0">
              <a:solidFill>
                <a:schemeClr val="bg1"/>
              </a:solidFill>
              <a:cs typeface="B Nazanin" pitchFamily="2" charset="-78"/>
            </a:endParaRPr>
          </a:p>
          <a:p>
            <a:pPr>
              <a:buNone/>
            </a:pPr>
            <a:r>
              <a:rPr lang="fa-IR" dirty="0" smtClean="0">
                <a:solidFill>
                  <a:schemeClr val="bg1"/>
                </a:solidFill>
                <a:cs typeface="B Nazanin" pitchFamily="2" charset="-78"/>
              </a:rPr>
              <a:t>يا پروكائين پني سيلين 300000واحد براي كمتر از 10 كيلو و 600000 واحد بيش از ده كيلو گرم </a:t>
            </a:r>
            <a:endParaRPr lang="en-US" dirty="0" smtClean="0">
              <a:solidFill>
                <a:schemeClr val="bg1"/>
              </a:solidFill>
              <a:cs typeface="B Nazanin" pitchFamily="2" charset="-78"/>
            </a:endParaRPr>
          </a:p>
          <a:p>
            <a:pPr>
              <a:buNone/>
            </a:pPr>
            <a:r>
              <a:rPr lang="fa-IR" dirty="0" smtClean="0">
                <a:solidFill>
                  <a:schemeClr val="bg1"/>
                </a:solidFill>
                <a:cs typeface="B Nazanin" pitchFamily="2" charset="-78"/>
              </a:rPr>
              <a:t>يا بنزاتين پني سيلين 600000 واحد كمتر از 27 كيلو گرم وزن بيشتر از 27 كيلوگرم ، 2/1  ميليون واحد </a:t>
            </a:r>
            <a:endParaRPr lang="en-US" dirty="0" smtClean="0">
              <a:solidFill>
                <a:schemeClr val="bg1"/>
              </a:solidFill>
              <a:cs typeface="B Nazanin" pitchFamily="2" charset="-78"/>
            </a:endParaRPr>
          </a:p>
          <a:p>
            <a:pPr>
              <a:buNone/>
            </a:pPr>
            <a:r>
              <a:rPr lang="fa-IR" dirty="0" smtClean="0">
                <a:solidFill>
                  <a:schemeClr val="bg1"/>
                </a:solidFill>
                <a:cs typeface="B Nazanin" pitchFamily="2" charset="-78"/>
              </a:rPr>
              <a:t>توجه: تقريباً 90% از حاملين بعد از يك دوره درمان داراي كشت منفي هستند .  </a:t>
            </a:r>
            <a:endParaRPr lang="en-US" dirty="0" smtClean="0">
              <a:solidFill>
                <a:schemeClr val="bg1"/>
              </a:solidFill>
              <a:cs typeface="B Nazanin" pitchFamily="2" charset="-78"/>
            </a:endParaRPr>
          </a:p>
          <a:p>
            <a:endParaRPr lang="fa-IR" dirty="0">
              <a:solidFill>
                <a:schemeClr val="bg1"/>
              </a:solidFil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sp>
        <p:nvSpPr>
          <p:cNvPr id="3" name="Content Placeholder 2"/>
          <p:cNvSpPr>
            <a:spLocks noGrp="1"/>
          </p:cNvSpPr>
          <p:nvPr>
            <p:ph idx="1"/>
          </p:nvPr>
        </p:nvSpPr>
        <p:spPr/>
        <p:txBody>
          <a:bodyPr>
            <a:normAutofit fontScale="92500"/>
          </a:bodyPr>
          <a:lstStyle/>
          <a:p>
            <a:pPr>
              <a:buNone/>
            </a:pPr>
            <a:r>
              <a:rPr lang="fa-IR" b="1" dirty="0" smtClean="0">
                <a:solidFill>
                  <a:schemeClr val="accent6">
                    <a:lumMod val="60000"/>
                    <a:lumOff val="40000"/>
                  </a:schemeClr>
                </a:solidFill>
                <a:cs typeface="B Nazanin" pitchFamily="2" charset="-78"/>
              </a:rPr>
              <a:t>حساسيت و مصونيت </a:t>
            </a:r>
            <a:r>
              <a:rPr lang="fa-IR" b="1" dirty="0" smtClean="0">
                <a:solidFill>
                  <a:schemeClr val="bg1"/>
                </a:solidFill>
                <a:cs typeface="B Nazanin" pitchFamily="2" charset="-78"/>
              </a:rPr>
              <a:t>:</a:t>
            </a:r>
            <a:r>
              <a:rPr lang="fa-IR" dirty="0" smtClean="0">
                <a:solidFill>
                  <a:schemeClr val="bg1"/>
                </a:solidFill>
                <a:cs typeface="B Nazanin" pitchFamily="2" charset="-78"/>
              </a:rPr>
              <a:t> نوزاداني كه از مادران مصون شده متولد مي شوند احتمالاً  به مدت 5  ماه در مقابل بيماري محافظت مي شوند در غير اين صورت حساسيت عموميت دارد.از طريق حملات باليني و عفونتهاي پوستي، عفونتهاي غير آشكار يا در اثر واكسيناسيون با دو دوز از توكسوئيد بفاصله حداقل 4 هفته مصونيت ايجاد مي شود .</a:t>
            </a:r>
            <a:endParaRPr lang="en-US" dirty="0" smtClean="0">
              <a:solidFill>
                <a:schemeClr val="bg1"/>
              </a:solidFill>
              <a:cs typeface="B Nazanin" pitchFamily="2" charset="-78"/>
            </a:endParaRPr>
          </a:p>
          <a:p>
            <a:pPr>
              <a:buNone/>
            </a:pPr>
            <a:r>
              <a:rPr lang="fa-IR" dirty="0" smtClean="0">
                <a:solidFill>
                  <a:schemeClr val="bg1"/>
                </a:solidFill>
                <a:cs typeface="B Nazanin" pitchFamily="2" charset="-78"/>
              </a:rPr>
              <a:t>چند بررسي در كشورهاي در حال توسعه نشان داده است كه بيش از 80% كودكان تا سن ده سالگي چه از طريق ابتلاي به بيماري آشكار و چه از طريق آلودگي غير آشكار مصونيت يافته اند.مطالعات در مورد دوره مصونيت ديفتري بعد از ايمنسازي نشان مي دهد بعد از ايمنسازي ابتدايي ايمني حداقل بمدت ده سال طول مي كشد . </a:t>
            </a:r>
            <a:endParaRPr lang="en-US" dirty="0" smtClean="0">
              <a:solidFill>
                <a:schemeClr val="bg1"/>
              </a:solidFill>
              <a:cs typeface="B Nazanin" pitchFamily="2" charset="-78"/>
            </a:endParaRPr>
          </a:p>
          <a:p>
            <a:pPr>
              <a:buNone/>
            </a:pPr>
            <a:r>
              <a:rPr lang="fa-IR" b="1" dirty="0" smtClean="0">
                <a:solidFill>
                  <a:schemeClr val="accent6">
                    <a:lumMod val="60000"/>
                    <a:lumOff val="40000"/>
                  </a:schemeClr>
                </a:solidFill>
                <a:cs typeface="B Nazanin" pitchFamily="2" charset="-78"/>
              </a:rPr>
              <a:t>توجه :  </a:t>
            </a:r>
            <a:r>
              <a:rPr lang="fa-IR" dirty="0" smtClean="0">
                <a:solidFill>
                  <a:schemeClr val="accent6">
                    <a:lumMod val="60000"/>
                    <a:lumOff val="40000"/>
                  </a:schemeClr>
                </a:solidFill>
                <a:cs typeface="B Nazanin" pitchFamily="2" charset="-78"/>
              </a:rPr>
              <a:t>نسبت پوستي قبلاً براي تعيين موارد حساس به كار برده مي شد و ليكن امروزه روش مستقيم اندازه گيري عيار آنتي توكسين سرم جايگزين آن شده است.</a:t>
            </a:r>
            <a:endParaRPr lang="en-US" dirty="0" smtClean="0">
              <a:solidFill>
                <a:schemeClr val="accent6">
                  <a:lumMod val="60000"/>
                  <a:lumOff val="40000"/>
                </a:schemeClr>
              </a:solidFill>
              <a:cs typeface="B Nazanin" pitchFamily="2" charset="-78"/>
            </a:endParaRPr>
          </a:p>
          <a:p>
            <a:pPr>
              <a:buNone/>
            </a:pPr>
            <a:endParaRPr lang="fa-IR" dirty="0">
              <a:solidFill>
                <a:schemeClr val="bg1"/>
              </a:solidFil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style>
          <a:lnRef idx="0">
            <a:scrgbClr r="0" g="0" b="0"/>
          </a:lnRef>
          <a:fillRef idx="1002">
            <a:schemeClr val="dk2"/>
          </a:fillRef>
          <a:effectRef idx="0">
            <a:scrgbClr r="0" g="0" b="0"/>
          </a:effectRef>
          <a:fontRef idx="major"/>
        </p:style>
        <p:txBody>
          <a:bodyPr/>
          <a:lstStyle/>
          <a:p>
            <a:pPr algn="ctr">
              <a:buNone/>
            </a:pPr>
            <a:endParaRPr lang="fa-IR" dirty="0" smtClean="0">
              <a:solidFill>
                <a:schemeClr val="accent2">
                  <a:lumMod val="75000"/>
                </a:schemeClr>
              </a:solidFill>
              <a:cs typeface="B Titr" pitchFamily="2" charset="-78"/>
            </a:endParaRPr>
          </a:p>
          <a:p>
            <a:pPr algn="ctr">
              <a:buNone/>
            </a:pPr>
            <a:endParaRPr lang="fa-IR" dirty="0" smtClean="0">
              <a:solidFill>
                <a:schemeClr val="accent2">
                  <a:lumMod val="75000"/>
                </a:schemeClr>
              </a:solidFill>
              <a:cs typeface="B Titr" pitchFamily="2" charset="-78"/>
            </a:endParaRPr>
          </a:p>
          <a:p>
            <a:pPr algn="ctr">
              <a:buNone/>
            </a:pPr>
            <a:r>
              <a:rPr lang="fa-IR" sz="8800" dirty="0" smtClean="0">
                <a:solidFill>
                  <a:schemeClr val="accent6">
                    <a:lumMod val="75000"/>
                  </a:schemeClr>
                </a:solidFill>
                <a:cs typeface="B Titr" pitchFamily="2" charset="-78"/>
              </a:rPr>
              <a:t>طغيان</a:t>
            </a:r>
            <a:endParaRPr lang="fa-IR" sz="8800" dirty="0">
              <a:solidFill>
                <a:schemeClr val="accent6">
                  <a:lumMod val="75000"/>
                </a:schemeClr>
              </a:solidFill>
              <a:cs typeface="B Titr" pitchFamily="2" charset="-78"/>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fa-IR" b="1" dirty="0" smtClean="0">
                <a:solidFill>
                  <a:srgbClr val="FFC000"/>
                </a:solidFill>
              </a:rPr>
              <a:t>ديفتري چرا دوباره درروسيه و اوكراين  پيدا شد؟ </a:t>
            </a:r>
            <a:endParaRPr lang="fa-IR" dirty="0">
              <a:solidFill>
                <a:srgbClr val="FFC000"/>
              </a:solidFill>
            </a:endParaRPr>
          </a:p>
        </p:txBody>
      </p:sp>
      <p:sp>
        <p:nvSpPr>
          <p:cNvPr id="3" name="Content Placeholder 2"/>
          <p:cNvSpPr>
            <a:spLocks noGrp="1"/>
          </p:cNvSpPr>
          <p:nvPr>
            <p:ph idx="1"/>
          </p:nvPr>
        </p:nvSpPr>
        <p:spPr/>
        <p:txBody>
          <a:bodyPr>
            <a:normAutofit fontScale="92500" lnSpcReduction="20000"/>
          </a:bodyPr>
          <a:lstStyle/>
          <a:p>
            <a:pPr lvl="0"/>
            <a:r>
              <a:rPr lang="fa-IR" dirty="0" smtClean="0">
                <a:solidFill>
                  <a:schemeClr val="bg1">
                    <a:lumMod val="95000"/>
                  </a:schemeClr>
                </a:solidFill>
                <a:cs typeface="B Nazanin" pitchFamily="2" charset="-78"/>
              </a:rPr>
              <a:t>ضعف موازين پيشگيري </a:t>
            </a:r>
            <a:endParaRPr lang="en-US" dirty="0" smtClean="0">
              <a:solidFill>
                <a:schemeClr val="bg1">
                  <a:lumMod val="95000"/>
                </a:schemeClr>
              </a:solidFill>
              <a:cs typeface="B Nazanin" pitchFamily="2" charset="-78"/>
            </a:endParaRPr>
          </a:p>
          <a:p>
            <a:pPr lvl="0"/>
            <a:r>
              <a:rPr lang="fa-IR" dirty="0" smtClean="0">
                <a:solidFill>
                  <a:schemeClr val="bg1">
                    <a:lumMod val="95000"/>
                  </a:schemeClr>
                </a:solidFill>
                <a:cs typeface="B Nazanin" pitchFamily="2" charset="-78"/>
              </a:rPr>
              <a:t>غفلت در ايمنسازي كودكان </a:t>
            </a:r>
            <a:endParaRPr lang="en-US" dirty="0" smtClean="0">
              <a:solidFill>
                <a:schemeClr val="bg1">
                  <a:lumMod val="95000"/>
                </a:schemeClr>
              </a:solidFill>
              <a:cs typeface="B Nazanin" pitchFamily="2" charset="-78"/>
            </a:endParaRPr>
          </a:p>
          <a:p>
            <a:r>
              <a:rPr lang="fa-IR" dirty="0" smtClean="0">
                <a:solidFill>
                  <a:schemeClr val="bg1">
                    <a:lumMod val="95000"/>
                  </a:schemeClr>
                </a:solidFill>
                <a:cs typeface="B Nazanin" pitchFamily="2" charset="-78"/>
              </a:rPr>
              <a:t>در سال 1990 در كشورهاي نو استقلال شوروي سابق از هر سه كودك فقط 2 كودك واكسينه شده بودند و بسياري از بالغين مصونيت كافي نداشتند.</a:t>
            </a:r>
            <a:endParaRPr lang="en-US" dirty="0" smtClean="0">
              <a:solidFill>
                <a:schemeClr val="bg1">
                  <a:lumMod val="95000"/>
                </a:schemeClr>
              </a:solidFill>
              <a:cs typeface="B Nazanin" pitchFamily="2" charset="-78"/>
            </a:endParaRPr>
          </a:p>
          <a:p>
            <a:pPr lvl="0"/>
            <a:r>
              <a:rPr lang="fa-IR" dirty="0" smtClean="0">
                <a:solidFill>
                  <a:schemeClr val="bg1">
                    <a:lumMod val="95000"/>
                  </a:schemeClr>
                </a:solidFill>
                <a:cs typeface="B Nazanin" pitchFamily="2" charset="-78"/>
              </a:rPr>
              <a:t>مهاجرت هاي وسيع مردم پس از فروپاشي اتحاد شوروي همزمان با آغاز مشكلات اقتصادي فدراسيون روسيه و ساير جمهوري هاي نو استقلال به انتشار بيماري در سراسر اتحاد شوروي سابق كمك كرد. </a:t>
            </a:r>
            <a:endParaRPr lang="en-US" dirty="0" smtClean="0">
              <a:solidFill>
                <a:schemeClr val="bg1">
                  <a:lumMod val="95000"/>
                </a:schemeClr>
              </a:solidFill>
              <a:cs typeface="B Nazanin" pitchFamily="2" charset="-78"/>
            </a:endParaRPr>
          </a:p>
          <a:p>
            <a:pPr lvl="0"/>
            <a:r>
              <a:rPr lang="fa-IR" dirty="0" smtClean="0">
                <a:solidFill>
                  <a:schemeClr val="bg1">
                    <a:lumMod val="95000"/>
                  </a:schemeClr>
                </a:solidFill>
                <a:cs typeface="B Nazanin" pitchFamily="2" charset="-78"/>
              </a:rPr>
              <a:t>تأخير يا عدم اجراي تدابير هماهنگ و تهاجمي ضد همه گيري (مانند ايمنسازي همگاني)</a:t>
            </a:r>
            <a:endParaRPr lang="en-US" dirty="0" smtClean="0">
              <a:solidFill>
                <a:schemeClr val="bg1">
                  <a:lumMod val="95000"/>
                </a:schemeClr>
              </a:solidFill>
              <a:cs typeface="B Nazanin" pitchFamily="2" charset="-78"/>
            </a:endParaRPr>
          </a:p>
          <a:p>
            <a:pPr lvl="0"/>
            <a:r>
              <a:rPr lang="fa-IR" dirty="0" smtClean="0">
                <a:solidFill>
                  <a:schemeClr val="bg1">
                    <a:lumMod val="95000"/>
                  </a:schemeClr>
                </a:solidFill>
                <a:cs typeface="B Nazanin" pitchFamily="2" charset="-78"/>
              </a:rPr>
              <a:t>درساير كشورها به علت انهدام و مراكز بهداشت عمومي پزشكان وساير پرسنل روش هاي درمان مناسب را نمي دانستند و نيازمندي هاي پزشكي به ويژه واكسن با كمبود جدي مواجه شده بود . </a:t>
            </a:r>
            <a:endParaRPr lang="en-US" dirty="0" smtClean="0">
              <a:solidFill>
                <a:schemeClr val="bg1">
                  <a:lumMod val="95000"/>
                </a:schemeClr>
              </a:solidFill>
              <a:cs typeface="B Nazanin" pitchFamily="2" charset="-78"/>
            </a:endParaRPr>
          </a:p>
          <a:p>
            <a:endParaRPr lang="fa-IR"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solidFill>
                  <a:schemeClr val="accent6">
                    <a:lumMod val="60000"/>
                    <a:lumOff val="40000"/>
                  </a:schemeClr>
                </a:solidFill>
                <a:cs typeface="B Nazanin" pitchFamily="2" charset="-78"/>
              </a:rPr>
              <a:t>چرا بايد نگران اين همه گيري بود؟ </a:t>
            </a:r>
            <a:endParaRPr lang="fa-IR" dirty="0">
              <a:solidFill>
                <a:schemeClr val="accent6">
                  <a:lumMod val="60000"/>
                  <a:lumOff val="40000"/>
                </a:schemeClr>
              </a:solidFill>
              <a:cs typeface="B Nazanin" pitchFamily="2" charset="-78"/>
            </a:endParaRPr>
          </a:p>
        </p:txBody>
      </p:sp>
      <p:sp>
        <p:nvSpPr>
          <p:cNvPr id="3" name="Content Placeholder 2"/>
          <p:cNvSpPr>
            <a:spLocks noGrp="1"/>
          </p:cNvSpPr>
          <p:nvPr>
            <p:ph idx="1"/>
          </p:nvPr>
        </p:nvSpPr>
        <p:spPr/>
        <p:txBody>
          <a:bodyPr>
            <a:normAutofit/>
          </a:bodyPr>
          <a:lstStyle/>
          <a:p>
            <a:pPr lvl="0"/>
            <a:r>
              <a:rPr lang="fa-IR" dirty="0" smtClean="0">
                <a:cs typeface="B Nazanin" pitchFamily="2" charset="-78"/>
              </a:rPr>
              <a:t>   </a:t>
            </a:r>
            <a:r>
              <a:rPr lang="fa-IR" dirty="0" smtClean="0">
                <a:solidFill>
                  <a:schemeClr val="bg1"/>
                </a:solidFill>
                <a:cs typeface="B Nazanin" pitchFamily="2" charset="-78"/>
              </a:rPr>
              <a:t>در 1994 بيش از 47000 نفر در كشورهاي نو استقلال شوروي سابق به اين بيماري مبتلا شدند كه در مقايسه با 1993 ، 25% فزوني داشته است.</a:t>
            </a:r>
            <a:endParaRPr lang="en-US" dirty="0" smtClean="0">
              <a:solidFill>
                <a:schemeClr val="bg1"/>
              </a:solidFill>
              <a:cs typeface="B Nazanin" pitchFamily="2" charset="-78"/>
            </a:endParaRPr>
          </a:p>
          <a:p>
            <a:pPr lvl="0"/>
            <a:r>
              <a:rPr lang="fa-IR" dirty="0" smtClean="0">
                <a:solidFill>
                  <a:schemeClr val="bg1"/>
                </a:solidFill>
                <a:cs typeface="B Nazanin" pitchFamily="2" charset="-78"/>
              </a:rPr>
              <a:t>همه گيري مي تواند وضعيت نابسامان اقتصادي، اجتماعي اين كشورها را آشفته تر كند.ضايعه اقتصادي اين بيماري در سال 1994 نزديك به يك ميليون نفر روز كار بوده است.</a:t>
            </a:r>
            <a:endParaRPr lang="en-US" dirty="0" smtClean="0">
              <a:solidFill>
                <a:schemeClr val="bg1"/>
              </a:solidFill>
              <a:cs typeface="B Nazanin" pitchFamily="2" charset="-78"/>
            </a:endParaRPr>
          </a:p>
          <a:p>
            <a:pPr lvl="0"/>
            <a:r>
              <a:rPr lang="fa-IR" dirty="0" smtClean="0">
                <a:solidFill>
                  <a:schemeClr val="bg1"/>
                </a:solidFill>
                <a:cs typeface="B Nazanin" pitchFamily="2" charset="-78"/>
              </a:rPr>
              <a:t>اپيدمي بيماري به پشت مرزهاي شوروي سابق كشيده شده است .در سالهاي 1993 و 1994 چندين مورد وارده در ساير كشورهاي اروپائي ديده شد در فنلاند كشوري كه 30 سال تمام براي اين بيماري گزارش صفر داده بود .4 مورد وارده كشف شد كه 3 مورد آنها از نظر همه گير شناسي به مواردي در فدراسيون روسيه ارتباط داشتند بودند .</a:t>
            </a:r>
            <a:endParaRPr lang="en-US" dirty="0" smtClean="0">
              <a:solidFill>
                <a:schemeClr val="bg1"/>
              </a:solidFill>
              <a:cs typeface="B Nazanin" pitchFamily="2" charset="-78"/>
            </a:endParaRPr>
          </a:p>
          <a:p>
            <a:pPr>
              <a:buNone/>
            </a:pPr>
            <a:endParaRPr lang="fa-I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fa-IR" dirty="0"/>
          </a:p>
        </p:txBody>
      </p:sp>
      <p:sp>
        <p:nvSpPr>
          <p:cNvPr id="3" name="Content Placeholder 2"/>
          <p:cNvSpPr>
            <a:spLocks noGrp="1"/>
          </p:cNvSpPr>
          <p:nvPr>
            <p:ph idx="1"/>
          </p:nvPr>
        </p:nvSpPr>
        <p:spPr/>
        <p:txBody>
          <a:bodyPr>
            <a:normAutofit lnSpcReduction="10000"/>
          </a:bodyPr>
          <a:lstStyle/>
          <a:p>
            <a:r>
              <a:rPr lang="fa-IR" dirty="0" smtClean="0">
                <a:solidFill>
                  <a:schemeClr val="bg1">
                    <a:lumMod val="95000"/>
                  </a:schemeClr>
                </a:solidFill>
                <a:cs typeface="B Nazanin" pitchFamily="2" charset="-78"/>
              </a:rPr>
              <a:t>روش درمان قطعي با سرم بعد از كشف عامل بيماري در سال 1883(توسط لوفلر و كلبس )</a:t>
            </a:r>
          </a:p>
          <a:p>
            <a:r>
              <a:rPr lang="fa-IR" dirty="0" smtClean="0">
                <a:solidFill>
                  <a:schemeClr val="bg1">
                    <a:lumMod val="95000"/>
                  </a:schemeClr>
                </a:solidFill>
                <a:cs typeface="B Nazanin" pitchFamily="2" charset="-78"/>
              </a:rPr>
              <a:t> زهر ديفتري در سال 1888(رو و ويرسن)</a:t>
            </a:r>
          </a:p>
          <a:p>
            <a:r>
              <a:rPr lang="fa-IR" dirty="0" smtClean="0">
                <a:solidFill>
                  <a:schemeClr val="bg1">
                    <a:lumMod val="95000"/>
                  </a:schemeClr>
                </a:solidFill>
                <a:cs typeface="B Nazanin" pitchFamily="2" charset="-78"/>
              </a:rPr>
              <a:t>در سال 1890دو تن از شاگردان كخ ، بهرينگ و كيتازاتو خاصيت خنثي كردن زهر (تزريق كمي سم به سرم حيوان)</a:t>
            </a:r>
          </a:p>
          <a:p>
            <a:r>
              <a:rPr lang="fa-IR" dirty="0" smtClean="0">
                <a:solidFill>
                  <a:schemeClr val="bg1">
                    <a:lumMod val="95000"/>
                  </a:schemeClr>
                </a:solidFill>
                <a:cs typeface="B Nazanin" pitchFamily="2" charset="-78"/>
              </a:rPr>
              <a:t>در شب ولادت مسيح در سال 1891 در يكي از بيمارستانهاي برلن دختري كه مبتلا به ديفتري بود فقط با تزريق سرم ضد ديفتري درمان شد. </a:t>
            </a:r>
          </a:p>
          <a:p>
            <a:r>
              <a:rPr lang="fa-IR" dirty="0" smtClean="0">
                <a:solidFill>
                  <a:schemeClr val="bg1">
                    <a:lumMod val="95000"/>
                  </a:schemeClr>
                </a:solidFill>
                <a:cs typeface="B Nazanin" pitchFamily="2" charset="-78"/>
              </a:rPr>
              <a:t>در سال 1922 پروفسوررامون(دامپزشك فرانسوي و رئيس انستيتوپاستورپاريس) : روش اندازه گيري زهر و ضدزهر رابدون توسل به حيوان آزمايشگاهي كشف كرد. و با روشهاي آزمايشگاهي زهر ديفتري را خنثي و آنتي توكسين امروزي را معرفي كرد.</a:t>
            </a:r>
            <a:endParaRPr lang="fa-IR" dirty="0">
              <a:solidFill>
                <a:schemeClr val="bg1">
                  <a:lumMod val="95000"/>
                </a:schemeClr>
              </a:solidFill>
              <a:cs typeface="B Nazanin" pitchFamily="2" charset="-78"/>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r>
              <a:rPr lang="fa-IR" dirty="0" smtClean="0">
                <a:solidFill>
                  <a:schemeClr val="bg1"/>
                </a:solidFill>
                <a:cs typeface="B Nazanin" pitchFamily="2" charset="-78"/>
              </a:rPr>
              <a:t>آلمان 6 مورد گزارش داد كه همه آنها وارده بودند و يك نفر آنها نيز به مرگ منجر شد در نروژ يك نفر پس از شركت در يك مسابقه بين المللي دچار اين بيماري شد .</a:t>
            </a:r>
            <a:endParaRPr lang="en-US" dirty="0" smtClean="0">
              <a:solidFill>
                <a:schemeClr val="bg1"/>
              </a:solidFill>
              <a:cs typeface="B Nazanin" pitchFamily="2" charset="-78"/>
            </a:endParaRPr>
          </a:p>
          <a:p>
            <a:r>
              <a:rPr lang="fa-IR" dirty="0" smtClean="0">
                <a:solidFill>
                  <a:schemeClr val="bg1"/>
                </a:solidFill>
                <a:cs typeface="B Nazanin" pitchFamily="2" charset="-78"/>
              </a:rPr>
              <a:t>لهستان 10 مورد گزارش داد 5 مورد در مردان 26-22 ساله اي كه در تماس با افرادي از اوكراين و بلا روسي بودند اتفاق افتاد.</a:t>
            </a:r>
            <a:endParaRPr lang="en-US" dirty="0" smtClean="0">
              <a:solidFill>
                <a:schemeClr val="bg1"/>
              </a:solidFill>
              <a:cs typeface="B Nazanin" pitchFamily="2" charset="-78"/>
            </a:endParaRPr>
          </a:p>
          <a:p>
            <a:r>
              <a:rPr lang="fa-IR" dirty="0" smtClean="0">
                <a:solidFill>
                  <a:schemeClr val="bg1"/>
                </a:solidFill>
                <a:cs typeface="B Nazanin" pitchFamily="2" charset="-78"/>
              </a:rPr>
              <a:t>در ايالات متحده آمريكا در 2 مورد از شهروندان آمريكايي كه به تازگي از جمهوري هاي شوروي سابق آمده بودند مشاهده شد .</a:t>
            </a:r>
            <a:endParaRPr lang="en-US" dirty="0" smtClean="0">
              <a:solidFill>
                <a:schemeClr val="bg1"/>
              </a:solidFill>
              <a:cs typeface="B Nazanin" pitchFamily="2" charset="-78"/>
            </a:endParaRPr>
          </a:p>
          <a:p>
            <a:pPr lvl="0"/>
            <a:r>
              <a:rPr lang="fa-IR" dirty="0" smtClean="0">
                <a:solidFill>
                  <a:schemeClr val="bg1"/>
                </a:solidFill>
                <a:cs typeface="B Nazanin" pitchFamily="2" charset="-78"/>
              </a:rPr>
              <a:t>در 1995 بيماري به تركيه سرايت كرد و هزاران مورد ثبت و گزارش شد .</a:t>
            </a:r>
            <a:endParaRPr lang="en-US" dirty="0" smtClean="0">
              <a:solidFill>
                <a:schemeClr val="bg1"/>
              </a:solidFill>
              <a:cs typeface="B Nazanin" pitchFamily="2" charset="-78"/>
            </a:endParaRPr>
          </a:p>
          <a:p>
            <a:pPr lvl="0"/>
            <a:r>
              <a:rPr lang="fa-IR" dirty="0" smtClean="0">
                <a:solidFill>
                  <a:schemeClr val="bg1"/>
                </a:solidFill>
                <a:cs typeface="B Nazanin" pitchFamily="2" charset="-78"/>
              </a:rPr>
              <a:t>در 1996 اپيدمي ديفتري در عراق اتفاق افتاد .</a:t>
            </a:r>
            <a:endParaRPr lang="en-US" dirty="0" smtClean="0">
              <a:solidFill>
                <a:schemeClr val="bg1"/>
              </a:solidFill>
              <a:cs typeface="B Nazanin" pitchFamily="2" charset="-78"/>
            </a:endParaRPr>
          </a:p>
          <a:p>
            <a:pPr>
              <a:buNone/>
            </a:pPr>
            <a:endParaRPr lang="fa-IR"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solidFill>
                  <a:schemeClr val="accent6">
                    <a:lumMod val="60000"/>
                    <a:lumOff val="40000"/>
                  </a:schemeClr>
                </a:solidFill>
                <a:cs typeface="B Nazanin" pitchFamily="2" charset="-78"/>
              </a:rPr>
              <a:t>گستره اين خطر چه اندازه اي دارد؟ </a:t>
            </a:r>
            <a:endParaRPr lang="fa-IR" dirty="0">
              <a:solidFill>
                <a:schemeClr val="accent6">
                  <a:lumMod val="60000"/>
                  <a:lumOff val="40000"/>
                </a:schemeClr>
              </a:solidFill>
              <a:cs typeface="B Nazanin" pitchFamily="2" charset="-78"/>
            </a:endParaRPr>
          </a:p>
        </p:txBody>
      </p:sp>
      <p:sp>
        <p:nvSpPr>
          <p:cNvPr id="3" name="Content Placeholder 2"/>
          <p:cNvSpPr>
            <a:spLocks noGrp="1"/>
          </p:cNvSpPr>
          <p:nvPr>
            <p:ph idx="1"/>
          </p:nvPr>
        </p:nvSpPr>
        <p:spPr/>
        <p:txBody>
          <a:bodyPr>
            <a:normAutofit/>
          </a:bodyPr>
          <a:lstStyle/>
          <a:p>
            <a:r>
              <a:rPr lang="fa-IR" dirty="0" smtClean="0">
                <a:solidFill>
                  <a:schemeClr val="bg1"/>
                </a:solidFill>
                <a:cs typeface="B Nazanin" pitchFamily="2" charset="-78"/>
              </a:rPr>
              <a:t>ديفتري ديگر يك بيماري دوره كودكي نيست.بالغين بيشتر از گذشته در معرض خطر قرار گرفته اند.بررسيهاي سرولوژيكي اخير نشان مي دهد كه 20 تا 60 درصد بالغين بالاي 25 سال در اروپاي غربي و آمريكاي شمالي بعلت فقدان ايمني كافي به اين بيماري حساس هستند.</a:t>
            </a:r>
            <a:endParaRPr lang="en-US" dirty="0" smtClean="0">
              <a:solidFill>
                <a:schemeClr val="bg1"/>
              </a:solidFill>
              <a:cs typeface="B Nazanin" pitchFamily="2" charset="-78"/>
            </a:endParaRPr>
          </a:p>
          <a:p>
            <a:r>
              <a:rPr lang="fa-IR" dirty="0" smtClean="0">
                <a:solidFill>
                  <a:schemeClr val="bg1"/>
                </a:solidFill>
                <a:cs typeface="B Nazanin" pitchFamily="2" charset="-78"/>
              </a:rPr>
              <a:t>بنا به تخمين سازمان جهاني بهداشت در سال 1995 (150000 تا 200000 ) مورد جديد در جمهوري هاي شوروي سابق اتفاق مي افتد. از اول ژانويه تا 30  آوريل سال 1995 بيشتر از 20 هزار مورد گزارش شد كه 2 برابر موارد گزارش شده مدت مشابه در سال 1994 است .</a:t>
            </a:r>
            <a:endParaRPr lang="en-US" dirty="0" smtClean="0">
              <a:solidFill>
                <a:schemeClr val="bg1"/>
              </a:solidFill>
              <a:cs typeface="B Nazanin" pitchFamily="2" charset="-78"/>
            </a:endParaRPr>
          </a:p>
          <a:p>
            <a:endParaRPr lang="fa-IR" dirty="0">
              <a:solidFill>
                <a:schemeClr val="bg1"/>
              </a:solidFil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solidFill>
                  <a:schemeClr val="accent6">
                    <a:lumMod val="60000"/>
                    <a:lumOff val="40000"/>
                  </a:schemeClr>
                </a:solidFill>
                <a:cs typeface="B Nazanin" pitchFamily="2" charset="-78"/>
              </a:rPr>
              <a:t>چگونه مي توان اپيدمي را مهار نمود؟ </a:t>
            </a:r>
            <a:endParaRPr lang="fa-IR" b="1" dirty="0">
              <a:solidFill>
                <a:schemeClr val="accent6">
                  <a:lumMod val="60000"/>
                  <a:lumOff val="40000"/>
                </a:schemeClr>
              </a:solidFill>
              <a:cs typeface="B Nazanin" pitchFamily="2" charset="-78"/>
            </a:endParaRPr>
          </a:p>
        </p:txBody>
      </p:sp>
      <p:sp>
        <p:nvSpPr>
          <p:cNvPr id="3" name="Content Placeholder 2"/>
          <p:cNvSpPr>
            <a:spLocks noGrp="1"/>
          </p:cNvSpPr>
          <p:nvPr>
            <p:ph idx="1"/>
          </p:nvPr>
        </p:nvSpPr>
        <p:spPr>
          <a:ln>
            <a:solidFill>
              <a:schemeClr val="accent1"/>
            </a:solidFill>
          </a:ln>
        </p:spPr>
        <p:txBody>
          <a:bodyPr/>
          <a:lstStyle/>
          <a:p>
            <a:pPr lvl="0"/>
            <a:r>
              <a:rPr lang="fa-IR" dirty="0" smtClean="0">
                <a:solidFill>
                  <a:schemeClr val="bg1"/>
                </a:solidFill>
                <a:cs typeface="B Nazanin" pitchFamily="2" charset="-78"/>
              </a:rPr>
              <a:t>كساني كه در تماس نزديك با يك فرد مبتلا به ديفتري هستند بايد شناسائي و تحت درمان فوري با آنتي بيوتيك قرار گيرند. </a:t>
            </a:r>
          </a:p>
          <a:p>
            <a:pPr lvl="0">
              <a:buNone/>
            </a:pPr>
            <a:endParaRPr lang="fa-IR" sz="2800" dirty="0" smtClean="0">
              <a:solidFill>
                <a:schemeClr val="bg1"/>
              </a:solidFill>
              <a:cs typeface="B Nazanin" pitchFamily="2" charset="-78"/>
            </a:endParaRPr>
          </a:p>
          <a:p>
            <a:pPr lvl="0" algn="ctr">
              <a:buNone/>
            </a:pPr>
            <a:r>
              <a:rPr lang="fa-IR" sz="2800" dirty="0" smtClean="0">
                <a:solidFill>
                  <a:schemeClr val="bg1"/>
                </a:solidFill>
                <a:cs typeface="B Titr" pitchFamily="2" charset="-78"/>
              </a:rPr>
              <a:t>مؤثرترين روش پيشگيري ايمنسازي عمومي جمعيت ها است </a:t>
            </a:r>
            <a:r>
              <a:rPr lang="fa-IR" sz="2800" dirty="0" smtClean="0">
                <a:solidFill>
                  <a:schemeClr val="bg1"/>
                </a:solidFill>
                <a:cs typeface="B Nazanin" pitchFamily="2" charset="-78"/>
              </a:rPr>
              <a:t>.</a:t>
            </a:r>
          </a:p>
          <a:p>
            <a:pPr lvl="0" algn="ctr">
              <a:buNone/>
            </a:pPr>
            <a:endParaRPr lang="en-US" sz="2800" dirty="0" smtClean="0">
              <a:solidFill>
                <a:schemeClr val="bg1"/>
              </a:solidFill>
              <a:cs typeface="B Nazanin" pitchFamily="2" charset="-78"/>
            </a:endParaRPr>
          </a:p>
          <a:p>
            <a:r>
              <a:rPr lang="fa-IR" dirty="0" smtClean="0">
                <a:solidFill>
                  <a:schemeClr val="bg1"/>
                </a:solidFill>
                <a:cs typeface="B Nazanin" pitchFamily="2" charset="-78"/>
              </a:rPr>
              <a:t>بيماري بايد بموقع تشخيص داده شده و تحت درمان مناسب قرار گيرد (درمان فوري و بستري شدن در بيمارستان براي پيشگيري از عوارض و مرگ) </a:t>
            </a:r>
            <a:endParaRPr lang="en-US" dirty="0" smtClean="0">
              <a:solidFill>
                <a:schemeClr val="bg1"/>
              </a:solidFill>
              <a:cs typeface="B Nazanin" pitchFamily="2" charset="-78"/>
            </a:endParaRPr>
          </a:p>
          <a:p>
            <a:pPr>
              <a:buNone/>
            </a:pPr>
            <a:endParaRPr lang="fa-IR"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3600" b="1" u="sng" dirty="0" smtClean="0">
                <a:solidFill>
                  <a:schemeClr val="accent6">
                    <a:lumMod val="60000"/>
                    <a:lumOff val="40000"/>
                  </a:schemeClr>
                </a:solidFill>
                <a:cs typeface="B Nazanin" pitchFamily="2" charset="-78"/>
              </a:rPr>
              <a:t>براي مهار همه گيري چه اقداماتي انجام شده است؟ </a:t>
            </a:r>
            <a:endParaRPr lang="en-US" sz="3600" b="1" dirty="0">
              <a:solidFill>
                <a:schemeClr val="accent6">
                  <a:lumMod val="60000"/>
                  <a:lumOff val="40000"/>
                </a:schemeClr>
              </a:solidFill>
              <a:cs typeface="B Nazanin" pitchFamily="2" charset="-78"/>
            </a:endParaRPr>
          </a:p>
        </p:txBody>
      </p:sp>
      <p:sp>
        <p:nvSpPr>
          <p:cNvPr id="3" name="Content Placeholder 2"/>
          <p:cNvSpPr>
            <a:spLocks noGrp="1"/>
          </p:cNvSpPr>
          <p:nvPr>
            <p:ph idx="1"/>
          </p:nvPr>
        </p:nvSpPr>
        <p:spPr/>
        <p:txBody>
          <a:bodyPr>
            <a:normAutofit fontScale="92500" lnSpcReduction="10000"/>
          </a:bodyPr>
          <a:lstStyle/>
          <a:p>
            <a:pPr lvl="0"/>
            <a:r>
              <a:rPr lang="fa-IR" dirty="0" smtClean="0">
                <a:solidFill>
                  <a:schemeClr val="bg1"/>
                </a:solidFill>
                <a:cs typeface="B Nazanin" pitchFamily="2" charset="-78"/>
              </a:rPr>
              <a:t>دولت  ها و سازمان هاي بين المللي براي كنترل اين اپيدمي مشغول فعاليت هستند.</a:t>
            </a:r>
            <a:endParaRPr lang="en-US" dirty="0" smtClean="0">
              <a:solidFill>
                <a:schemeClr val="bg1"/>
              </a:solidFill>
              <a:cs typeface="B Nazanin" pitchFamily="2" charset="-78"/>
            </a:endParaRPr>
          </a:p>
          <a:p>
            <a:pPr lvl="0"/>
            <a:r>
              <a:rPr lang="fa-IR" dirty="0" smtClean="0">
                <a:solidFill>
                  <a:schemeClr val="bg1"/>
                </a:solidFill>
                <a:cs typeface="B Nazanin" pitchFamily="2" charset="-78"/>
              </a:rPr>
              <a:t>هر كدام از دولت هاي شوروي سابق براي پيشگيري و مهار اپيدمي بر حسب استراتژي مشترك </a:t>
            </a:r>
            <a:r>
              <a:rPr lang="en-US" dirty="0" smtClean="0">
                <a:solidFill>
                  <a:schemeClr val="bg1"/>
                </a:solidFill>
                <a:cs typeface="B Nazanin" pitchFamily="2" charset="-78"/>
              </a:rPr>
              <a:t>WHO</a:t>
            </a:r>
            <a:r>
              <a:rPr lang="fa-IR" dirty="0" smtClean="0">
                <a:solidFill>
                  <a:schemeClr val="bg1"/>
                </a:solidFill>
                <a:cs typeface="B Nazanin" pitchFamily="2" charset="-78"/>
              </a:rPr>
              <a:t> و يونيسف برنامه اي تدوين كرده اند. </a:t>
            </a:r>
            <a:endParaRPr lang="en-US" dirty="0" smtClean="0">
              <a:solidFill>
                <a:schemeClr val="bg1"/>
              </a:solidFill>
              <a:cs typeface="B Nazanin" pitchFamily="2" charset="-78"/>
            </a:endParaRPr>
          </a:p>
          <a:p>
            <a:pPr lvl="0"/>
            <a:r>
              <a:rPr lang="fa-IR" dirty="0" smtClean="0">
                <a:solidFill>
                  <a:schemeClr val="bg1"/>
                </a:solidFill>
                <a:cs typeface="B Nazanin" pitchFamily="2" charset="-78"/>
              </a:rPr>
              <a:t>(</a:t>
            </a:r>
            <a:r>
              <a:rPr lang="en-US" dirty="0" smtClean="0">
                <a:solidFill>
                  <a:schemeClr val="bg1"/>
                </a:solidFill>
                <a:cs typeface="B Nazanin" pitchFamily="2" charset="-78"/>
              </a:rPr>
              <a:t>WHO</a:t>
            </a:r>
            <a:r>
              <a:rPr lang="fa-IR" dirty="0" smtClean="0">
                <a:solidFill>
                  <a:schemeClr val="bg1"/>
                </a:solidFill>
                <a:cs typeface="B Nazanin" pitchFamily="2" charset="-78"/>
              </a:rPr>
              <a:t>) راهنماي عملياتي درمان مناسب بيماري و تشخيص آزمايشگاهي را تهيه كرده است . </a:t>
            </a:r>
            <a:endParaRPr lang="en-US" dirty="0" smtClean="0">
              <a:solidFill>
                <a:schemeClr val="bg1"/>
              </a:solidFill>
              <a:cs typeface="B Nazanin" pitchFamily="2" charset="-78"/>
            </a:endParaRPr>
          </a:p>
          <a:p>
            <a:pPr lvl="0"/>
            <a:r>
              <a:rPr lang="fa-IR" dirty="0" smtClean="0">
                <a:solidFill>
                  <a:schemeClr val="bg1"/>
                </a:solidFill>
                <a:cs typeface="B Nazanin" pitchFamily="2" charset="-78"/>
              </a:rPr>
              <a:t>براي اجراي واكسيناسيون همگاني مقادير زيادي واكسن و لوازم پزشكي از طرف يونيسف به اين كشورها  ارسال شده است .</a:t>
            </a:r>
            <a:endParaRPr lang="en-US" dirty="0" smtClean="0">
              <a:solidFill>
                <a:schemeClr val="bg1"/>
              </a:solidFill>
              <a:cs typeface="B Nazanin" pitchFamily="2" charset="-78"/>
            </a:endParaRPr>
          </a:p>
          <a:p>
            <a:pPr lvl="0"/>
            <a:r>
              <a:rPr lang="fa-IR" dirty="0" smtClean="0">
                <a:solidFill>
                  <a:schemeClr val="bg1"/>
                </a:solidFill>
                <a:cs typeface="B Nazanin" pitchFamily="2" charset="-78"/>
              </a:rPr>
              <a:t>آزمايشگاههاي بزرگي در اروپا كه بصورت شبكه مبادله اطلاعات عمل مي نمايند تشكيل شده است. كميته ايمنسازي بين المللي براي كشورهاي نو استقلال شوروي سابق تشكيل شده است كه يكي از توصيه هاي اين كميته جذب كمكهاي مالي براي ايمنسازي همگاني است .</a:t>
            </a:r>
            <a:endParaRPr lang="en-US" dirty="0" smtClean="0">
              <a:solidFill>
                <a:schemeClr val="bg1"/>
              </a:solidFill>
              <a:cs typeface="B Nazanin" pitchFamily="2" charset="-78"/>
            </a:endParaRPr>
          </a:p>
          <a:p>
            <a:endParaRPr lang="fa-IR"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pPr>
              <a:buNone/>
            </a:pPr>
            <a:r>
              <a:rPr lang="fa-IR" dirty="0" smtClean="0">
                <a:solidFill>
                  <a:schemeClr val="bg1">
                    <a:lumMod val="95000"/>
                  </a:schemeClr>
                </a:solidFill>
                <a:cs typeface="B Nazanin" pitchFamily="2" charset="-78"/>
              </a:rPr>
              <a:t>براي پيشگيري از اپيدمي در كشورهاي همسايه منجمله جمهوري اسلامي ايران لازم است موازين زير سريعاً به فوريت به اجرا در آيد:</a:t>
            </a:r>
          </a:p>
          <a:p>
            <a:pPr>
              <a:buNone/>
            </a:pPr>
            <a:r>
              <a:rPr lang="fa-IR" dirty="0" smtClean="0">
                <a:solidFill>
                  <a:schemeClr val="bg1">
                    <a:lumMod val="95000"/>
                  </a:schemeClr>
                </a:solidFill>
                <a:cs typeface="B Nazanin" pitchFamily="2" charset="-78"/>
              </a:rPr>
              <a:t>1- واكسيناسيون مسافراني كه قصد عزيمت به اين كشورها را دارند </a:t>
            </a:r>
            <a:endParaRPr lang="en-US" dirty="0" smtClean="0">
              <a:solidFill>
                <a:schemeClr val="bg1">
                  <a:lumMod val="95000"/>
                </a:schemeClr>
              </a:solidFill>
              <a:cs typeface="B Nazanin" pitchFamily="2" charset="-78"/>
            </a:endParaRPr>
          </a:p>
          <a:p>
            <a:pPr>
              <a:buNone/>
            </a:pPr>
            <a:r>
              <a:rPr lang="fa-IR" dirty="0" smtClean="0">
                <a:solidFill>
                  <a:schemeClr val="bg1">
                    <a:lumMod val="95000"/>
                  </a:schemeClr>
                </a:solidFill>
                <a:cs typeface="B Nazanin" pitchFamily="2" charset="-78"/>
              </a:rPr>
              <a:t>2 - حفظ پوشش بالاي ايمني در مقابل بيماري </a:t>
            </a:r>
          </a:p>
          <a:p>
            <a:pPr>
              <a:buNone/>
            </a:pPr>
            <a:r>
              <a:rPr lang="fa-IR" dirty="0" smtClean="0">
                <a:solidFill>
                  <a:schemeClr val="bg1">
                    <a:lumMod val="95000"/>
                  </a:schemeClr>
                </a:solidFill>
                <a:cs typeface="B Nazanin" pitchFamily="2" charset="-78"/>
              </a:rPr>
              <a:t>3-اجراي موازين مناسب بهنگام مشاهده موارد(براي مثال ، بالا بردن آگاهي پزشكان براي درمان صحيح و تشخيص و درمان فوري موارد تماس).</a:t>
            </a:r>
            <a:endParaRPr lang="en-US" dirty="0" smtClean="0">
              <a:solidFill>
                <a:schemeClr val="bg1">
                  <a:lumMod val="95000"/>
                </a:schemeClr>
              </a:solidFill>
              <a:cs typeface="B Nazanin" pitchFamily="2" charset="-78"/>
            </a:endParaRPr>
          </a:p>
          <a:p>
            <a:pPr>
              <a:buNone/>
            </a:pPr>
            <a:r>
              <a:rPr lang="fa-IR" dirty="0" smtClean="0">
                <a:solidFill>
                  <a:srgbClr val="FF0000"/>
                </a:solidFill>
                <a:cs typeface="B Nazanin" pitchFamily="2" charset="-78"/>
              </a:rPr>
              <a:t>4-واكسيناسيون مسافراني كه قصد عزيمت به كشورهاي نو استقلال شوروي سابق را دارند .؟</a:t>
            </a:r>
            <a:endParaRPr lang="en-US" dirty="0" smtClean="0">
              <a:solidFill>
                <a:srgbClr val="FF0000"/>
              </a:solidFill>
              <a:cs typeface="B Nazanin" pitchFamily="2" charset="-78"/>
            </a:endParaRPr>
          </a:p>
          <a:p>
            <a:pPr>
              <a:buNone/>
            </a:pPr>
            <a:endParaRPr lang="fa-IR"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r>
              <a:rPr lang="fa-IR" dirty="0" smtClean="0">
                <a:solidFill>
                  <a:schemeClr val="bg1"/>
                </a:solidFill>
                <a:cs typeface="B Nazanin" pitchFamily="2" charset="-78"/>
              </a:rPr>
              <a:t>حفظ پوشش بالاي ايمني در جامعه </a:t>
            </a:r>
            <a:endParaRPr lang="en-US" dirty="0" smtClean="0">
              <a:solidFill>
                <a:schemeClr val="bg1"/>
              </a:solidFill>
              <a:cs typeface="B Nazanin" pitchFamily="2" charset="-78"/>
            </a:endParaRPr>
          </a:p>
          <a:p>
            <a:r>
              <a:rPr lang="fa-IR" dirty="0" smtClean="0">
                <a:solidFill>
                  <a:schemeClr val="bg1"/>
                </a:solidFill>
                <a:cs typeface="B Nazanin" pitchFamily="2" charset="-78"/>
              </a:rPr>
              <a:t>هوشياري پزشكان نسبت به ديفتري به منظور تشخيص بموقع </a:t>
            </a:r>
            <a:endParaRPr lang="en-US" dirty="0" smtClean="0">
              <a:solidFill>
                <a:schemeClr val="bg1"/>
              </a:solidFill>
              <a:cs typeface="B Nazanin" pitchFamily="2" charset="-78"/>
            </a:endParaRPr>
          </a:p>
          <a:p>
            <a:r>
              <a:rPr lang="fa-IR" dirty="0" smtClean="0">
                <a:solidFill>
                  <a:schemeClr val="bg1"/>
                </a:solidFill>
                <a:cs typeface="B Nazanin" pitchFamily="2" charset="-78"/>
              </a:rPr>
              <a:t>آموزش مجدد جامعه پزشكي در مورد درمان صحيح بيماري و موارد تماس </a:t>
            </a:r>
            <a:endParaRPr lang="en-US" dirty="0" smtClean="0">
              <a:solidFill>
                <a:schemeClr val="bg1"/>
              </a:solidFill>
              <a:cs typeface="B Nazanin" pitchFamily="2" charset="-78"/>
            </a:endParaRPr>
          </a:p>
          <a:p>
            <a:r>
              <a:rPr lang="fa-IR" dirty="0" smtClean="0">
                <a:solidFill>
                  <a:schemeClr val="bg1"/>
                </a:solidFill>
                <a:cs typeface="B Nazanin" pitchFamily="2" charset="-78"/>
              </a:rPr>
              <a:t>مراقبت مؤثر بيماري ديفتري </a:t>
            </a:r>
            <a:endParaRPr lang="en-US" dirty="0" smtClean="0">
              <a:solidFill>
                <a:schemeClr val="bg1"/>
              </a:solidFill>
              <a:cs typeface="B Nazanin" pitchFamily="2" charset="-78"/>
            </a:endParaRPr>
          </a:p>
          <a:p>
            <a:r>
              <a:rPr lang="fa-IR" dirty="0" smtClean="0">
                <a:solidFill>
                  <a:schemeClr val="bg1"/>
                </a:solidFill>
                <a:cs typeface="B Nazanin" pitchFamily="2" charset="-78"/>
              </a:rPr>
              <a:t>اطمينان از آمادگي آزمايشگاه ها براي تشخيص بيماري </a:t>
            </a:r>
            <a:endParaRPr lang="en-US" dirty="0" smtClean="0">
              <a:solidFill>
                <a:schemeClr val="bg1"/>
              </a:solidFill>
              <a:cs typeface="B Nazanin" pitchFamily="2" charset="-78"/>
            </a:endParaRPr>
          </a:p>
          <a:p>
            <a:r>
              <a:rPr lang="fa-IR" dirty="0" smtClean="0">
                <a:solidFill>
                  <a:schemeClr val="bg1"/>
                </a:solidFill>
                <a:cs typeface="B Nazanin" pitchFamily="2" charset="-78"/>
              </a:rPr>
              <a:t>هنگامي كه ارزيابي اطلاعات واصله از نظام گزارش دهي بر افزايش بيش از حد انتظار تعداد موارد گزارش شده دلالت نمايد احتمالاً با همه گيري روبرو شده ايم كه بايد مورد بررسي قرار گيرد .</a:t>
            </a:r>
            <a:endParaRPr lang="en-US" dirty="0">
              <a:solidFill>
                <a:schemeClr val="bg1"/>
              </a:solidFill>
              <a:cs typeface="B Nazanin" pitchFamily="2" charset="-78"/>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r>
              <a:rPr lang="fa-IR" dirty="0" smtClean="0">
                <a:solidFill>
                  <a:schemeClr val="bg1"/>
                </a:solidFill>
                <a:cs typeface="B Nazanin" pitchFamily="2" charset="-78"/>
              </a:rPr>
              <a:t>نخستين اقدامي كه در بررسي همه گيري بايد انجام داد </a:t>
            </a:r>
            <a:r>
              <a:rPr lang="fa-IR" dirty="0" smtClean="0">
                <a:solidFill>
                  <a:schemeClr val="bg1"/>
                </a:solidFill>
                <a:cs typeface="B Titr" pitchFamily="2" charset="-78"/>
              </a:rPr>
              <a:t>تائيد تشخيص </a:t>
            </a:r>
            <a:r>
              <a:rPr lang="fa-IR" dirty="0" smtClean="0">
                <a:solidFill>
                  <a:schemeClr val="bg1"/>
                </a:solidFill>
                <a:cs typeface="B Nazanin" pitchFamily="2" charset="-78"/>
              </a:rPr>
              <a:t>موارد گزارش  شده است .زيرا اشتباه تشخيص باعث به هدر رفتن وقت و پول و امكانات مي گردد.لذا لازم است ضمن تهيه شرح حال دقيق باليني از هر بيمار در مورد كار آزمايشگاههاي مورد استفاده نيز اطلاعات كامل جمع آوري شود .</a:t>
            </a:r>
          </a:p>
          <a:p>
            <a:pPr>
              <a:buNone/>
            </a:pPr>
            <a:endParaRPr lang="en-US" dirty="0" smtClean="0">
              <a:solidFill>
                <a:schemeClr val="bg1"/>
              </a:solidFill>
              <a:cs typeface="B Nazanin" pitchFamily="2" charset="-78"/>
            </a:endParaRPr>
          </a:p>
          <a:p>
            <a:r>
              <a:rPr lang="fa-IR" dirty="0" smtClean="0">
                <a:solidFill>
                  <a:schemeClr val="bg1"/>
                </a:solidFill>
                <a:cs typeface="B Nazanin" pitchFamily="2" charset="-78"/>
              </a:rPr>
              <a:t>دومين كاري كه در بررسي همه گيري انجام مي شود اطمينان از درمان كامل بيمار يا بيماران مي باشد زيرا درمان بيمار از نظر كاهش انتقال نقش بسيار مهمي را دارد . </a:t>
            </a:r>
            <a:endParaRPr lang="en-US" dirty="0" smtClean="0">
              <a:solidFill>
                <a:schemeClr val="bg1"/>
              </a:solidFill>
              <a:cs typeface="B Nazanin" pitchFamily="2" charset="-78"/>
            </a:endParaRPr>
          </a:p>
          <a:p>
            <a:pPr>
              <a:buNone/>
            </a:pPr>
            <a:endParaRPr lang="fa-IR"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b="1" dirty="0" smtClean="0">
                <a:solidFill>
                  <a:srgbClr val="FFC000"/>
                </a:solidFill>
              </a:rPr>
              <a:t> </a:t>
            </a:r>
            <a:r>
              <a:rPr lang="fa-IR" sz="2800" b="1" dirty="0" smtClean="0">
                <a:solidFill>
                  <a:srgbClr val="FFC000"/>
                </a:solidFill>
                <a:cs typeface="B Nazanin" pitchFamily="2" charset="-78"/>
              </a:rPr>
              <a:t>همه گيري ( تائيد وجود همه گيري )</a:t>
            </a:r>
            <a:endParaRPr lang="fa-IR" sz="2800" dirty="0">
              <a:solidFill>
                <a:srgbClr val="FFC000"/>
              </a:solidFill>
              <a:cs typeface="B Nazanin" pitchFamily="2" charset="-78"/>
            </a:endParaRPr>
          </a:p>
        </p:txBody>
      </p:sp>
      <p:sp>
        <p:nvSpPr>
          <p:cNvPr id="3" name="Content Placeholder 2"/>
          <p:cNvSpPr>
            <a:spLocks noGrp="1"/>
          </p:cNvSpPr>
          <p:nvPr>
            <p:ph idx="1"/>
          </p:nvPr>
        </p:nvSpPr>
        <p:spPr/>
        <p:txBody>
          <a:bodyPr>
            <a:normAutofit fontScale="92500" lnSpcReduction="20000"/>
          </a:bodyPr>
          <a:lstStyle/>
          <a:p>
            <a:pPr>
              <a:buNone/>
            </a:pPr>
            <a:endParaRPr lang="en-US" dirty="0" smtClean="0">
              <a:solidFill>
                <a:schemeClr val="bg1"/>
              </a:solidFill>
            </a:endParaRPr>
          </a:p>
          <a:p>
            <a:pPr>
              <a:buNone/>
            </a:pPr>
            <a:r>
              <a:rPr lang="fa-IR" dirty="0" smtClean="0">
                <a:solidFill>
                  <a:schemeClr val="bg1"/>
                </a:solidFill>
                <a:cs typeface="B Nazanin" pitchFamily="2" charset="-78"/>
              </a:rPr>
              <a:t>در صورتيكه با توجه به الگوي موجود موارد بيماري بيش از حد انتظار باشد بطوريكه مسئله همه گيري مطرح شود بايد اقدامات زير را انجام داد .</a:t>
            </a:r>
            <a:endParaRPr lang="en-US" dirty="0" smtClean="0">
              <a:solidFill>
                <a:schemeClr val="bg1"/>
              </a:solidFill>
              <a:cs typeface="B Nazanin" pitchFamily="2" charset="-78"/>
            </a:endParaRPr>
          </a:p>
          <a:p>
            <a:pPr>
              <a:buNone/>
            </a:pPr>
            <a:r>
              <a:rPr lang="fa-IR" b="1" dirty="0" smtClean="0">
                <a:solidFill>
                  <a:schemeClr val="bg1"/>
                </a:solidFill>
                <a:cs typeface="B Nazanin" pitchFamily="2" charset="-78"/>
              </a:rPr>
              <a:t>تعيين وجود همه گيري :</a:t>
            </a:r>
            <a:endParaRPr lang="en-US" dirty="0" smtClean="0">
              <a:solidFill>
                <a:schemeClr val="bg1"/>
              </a:solidFill>
              <a:cs typeface="B Nazanin" pitchFamily="2" charset="-78"/>
            </a:endParaRPr>
          </a:p>
          <a:p>
            <a:pPr>
              <a:buNone/>
            </a:pPr>
            <a:r>
              <a:rPr lang="fa-IR" b="1" dirty="0" smtClean="0">
                <a:solidFill>
                  <a:schemeClr val="bg1"/>
                </a:solidFill>
                <a:cs typeface="B Nazanin" pitchFamily="2" charset="-78"/>
              </a:rPr>
              <a:t>الف -</a:t>
            </a:r>
            <a:r>
              <a:rPr lang="fa-IR" dirty="0" smtClean="0">
                <a:solidFill>
                  <a:schemeClr val="bg1"/>
                </a:solidFill>
                <a:cs typeface="B Nazanin" pitchFamily="2" charset="-78"/>
              </a:rPr>
              <a:t>  براي هر مورد ، اطلاعات پايه را روي يك سطر ثبت كنيد ( فرم هاي بررسي و خلاصه اطلاعات بيماري و همچنين آزمايشگاههي و موارد تماس بيماري كه براساس آخرين دستورالعمل   </a:t>
            </a:r>
            <a:r>
              <a:rPr lang="en-US" dirty="0" smtClean="0">
                <a:solidFill>
                  <a:schemeClr val="bg1"/>
                </a:solidFill>
                <a:cs typeface="B Nazanin" pitchFamily="2" charset="-78"/>
              </a:rPr>
              <a:t>WHO</a:t>
            </a:r>
            <a:r>
              <a:rPr lang="fa-IR" dirty="0" smtClean="0">
                <a:solidFill>
                  <a:schemeClr val="bg1"/>
                </a:solidFill>
                <a:cs typeface="B Nazanin" pitchFamily="2" charset="-78"/>
              </a:rPr>
              <a:t>  تنظيم شده است ضميمه مي باشد ).</a:t>
            </a:r>
            <a:endParaRPr lang="en-US" dirty="0" smtClean="0">
              <a:solidFill>
                <a:schemeClr val="bg1"/>
              </a:solidFill>
              <a:cs typeface="B Nazanin" pitchFamily="2" charset="-78"/>
            </a:endParaRPr>
          </a:p>
          <a:p>
            <a:pPr>
              <a:buNone/>
            </a:pPr>
            <a:r>
              <a:rPr lang="fa-IR" b="1" dirty="0" smtClean="0">
                <a:solidFill>
                  <a:schemeClr val="bg1"/>
                </a:solidFill>
                <a:cs typeface="B Nazanin" pitchFamily="2" charset="-78"/>
              </a:rPr>
              <a:t>توجه  :</a:t>
            </a:r>
            <a:r>
              <a:rPr lang="fa-IR" dirty="0" smtClean="0">
                <a:solidFill>
                  <a:schemeClr val="bg1"/>
                </a:solidFill>
                <a:cs typeface="B Nazanin" pitchFamily="2" charset="-78"/>
              </a:rPr>
              <a:t>  تشخيص بيماري بايستي براساس تعاريف استاندارد كه در اين جزوء ارائه شده است .</a:t>
            </a:r>
            <a:endParaRPr lang="en-US" dirty="0" smtClean="0">
              <a:solidFill>
                <a:schemeClr val="bg1"/>
              </a:solidFill>
              <a:cs typeface="B Nazanin" pitchFamily="2" charset="-78"/>
            </a:endParaRPr>
          </a:p>
          <a:p>
            <a:pPr>
              <a:buNone/>
            </a:pPr>
            <a:r>
              <a:rPr lang="fa-IR" dirty="0" smtClean="0">
                <a:solidFill>
                  <a:schemeClr val="bg1"/>
                </a:solidFill>
                <a:cs typeface="B Nazanin" pitchFamily="2" charset="-78"/>
              </a:rPr>
              <a:t>كليه آنژينهاي مشكوك به ديفتري بايد تحت نظر قرار گرفته و مراقبت شوند و هر آنژين مشكوك بايد ضمن انجام آزمايشات لازم ، مثبت تلقي شده و كليه اقدامات درماني در مورد بيمار و اقدامات پيشگيري در مورد اطرافيان بيمار انجام گيرد.</a:t>
            </a:r>
            <a:endParaRPr lang="en-US" dirty="0" smtClean="0">
              <a:solidFill>
                <a:schemeClr val="bg1"/>
              </a:solidFill>
              <a:cs typeface="B Nazanin" pitchFamily="2" charset="-78"/>
            </a:endParaRPr>
          </a:p>
          <a:p>
            <a:endParaRPr lang="fa-IR"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pPr>
              <a:buNone/>
            </a:pPr>
            <a:r>
              <a:rPr lang="fa-IR" b="1" dirty="0" smtClean="0">
                <a:solidFill>
                  <a:schemeClr val="accent6">
                    <a:lumMod val="60000"/>
                    <a:lumOff val="40000"/>
                  </a:schemeClr>
                </a:solidFill>
                <a:cs typeface="B Nazanin" pitchFamily="2" charset="-78"/>
              </a:rPr>
              <a:t>كشف موارد جديد  </a:t>
            </a:r>
            <a:r>
              <a:rPr lang="fa-IR" dirty="0" smtClean="0">
                <a:solidFill>
                  <a:schemeClr val="bg1"/>
                </a:solidFill>
                <a:cs typeface="B Nazanin" pitchFamily="2" charset="-78"/>
              </a:rPr>
              <a:t>:  اين مسئله اهميت دارد كه بخاطر بسپاريم نظام گزارش دهي و مراقبت جاري ممكن است براي به تصوير كشيد وضعيت بيماري از كفايت لازم برخوردار نباشد . با آنكه بيماري ديفتري در شمار بيماريهايي است كه بايد بلافاصله به مركز بهداشت شهرستان و در همان روز از طريق مركز بهداشت دانشگاه علوم پزشكي و خدمات بهداشتي درماني به اداره كل پيشگيري و مباره با بيماريها گزارش گردد ممكن است پزشكان از جمله در بخش خصوصي يا بيمارستانهاو ساير مركز بهداشتي درماني به اين امر عنايت لازم مبذول ندارند . از اين رو در جريان همه گيري بايد با مدارس ، رهبران محلي و مطب هاي خصوصي و بيمارستانها و ساير مراكز بطور فعال روزانه مراجعه نمود . </a:t>
            </a:r>
            <a:endParaRPr lang="en-US" dirty="0" smtClean="0">
              <a:solidFill>
                <a:schemeClr val="bg1"/>
              </a:solidFill>
              <a:cs typeface="B Nazanin" pitchFamily="2" charset="-78"/>
            </a:endParaRPr>
          </a:p>
          <a:p>
            <a:endParaRPr lang="fa-IR"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pPr>
              <a:buNone/>
            </a:pPr>
            <a:r>
              <a:rPr lang="fa-IR" b="1" dirty="0" smtClean="0">
                <a:solidFill>
                  <a:schemeClr val="bg1"/>
                </a:solidFill>
                <a:cs typeface="B Nazanin" pitchFamily="2" charset="-78"/>
              </a:rPr>
              <a:t>توجه  :</a:t>
            </a:r>
            <a:r>
              <a:rPr lang="fa-IR" dirty="0" smtClean="0">
                <a:solidFill>
                  <a:schemeClr val="bg1"/>
                </a:solidFill>
                <a:cs typeface="B Nazanin" pitchFamily="2" charset="-78"/>
              </a:rPr>
              <a:t>  بر حسب دسترسي به منابع و اهداف جستجو ،  جستجو در جامعه مي تواند منجر به كشف موارد جديد شود چنين فعاليتهائي احتمالاً  شامل  :</a:t>
            </a:r>
            <a:endParaRPr lang="en-US" dirty="0" smtClean="0">
              <a:solidFill>
                <a:schemeClr val="bg1"/>
              </a:solidFill>
              <a:cs typeface="B Nazanin" pitchFamily="2" charset="-78"/>
            </a:endParaRPr>
          </a:p>
          <a:p>
            <a:pPr lvl="0"/>
            <a:r>
              <a:rPr lang="fa-IR" dirty="0" smtClean="0">
                <a:solidFill>
                  <a:schemeClr val="bg1"/>
                </a:solidFill>
                <a:cs typeface="B Nazanin" pitchFamily="2" charset="-78"/>
              </a:rPr>
              <a:t>جستجوي خانه به خانه در روستا يا ناحيه آلوده </a:t>
            </a:r>
            <a:endParaRPr lang="en-US" dirty="0" smtClean="0">
              <a:solidFill>
                <a:schemeClr val="bg1"/>
              </a:solidFill>
              <a:cs typeface="B Nazanin" pitchFamily="2" charset="-78"/>
            </a:endParaRPr>
          </a:p>
          <a:p>
            <a:pPr lvl="0"/>
            <a:r>
              <a:rPr lang="fa-IR" dirty="0" smtClean="0">
                <a:solidFill>
                  <a:schemeClr val="bg1"/>
                </a:solidFill>
                <a:cs typeface="B Nazanin" pitchFamily="2" charset="-78"/>
              </a:rPr>
              <a:t>بررسي واحدهائي كه مجاور خانوارهاي مبتلا هستند </a:t>
            </a:r>
            <a:endParaRPr lang="en-US" dirty="0" smtClean="0">
              <a:solidFill>
                <a:schemeClr val="bg1"/>
              </a:solidFill>
              <a:cs typeface="B Nazanin" pitchFamily="2" charset="-78"/>
            </a:endParaRPr>
          </a:p>
          <a:p>
            <a:pPr lvl="0"/>
            <a:r>
              <a:rPr lang="fa-IR" dirty="0" smtClean="0">
                <a:solidFill>
                  <a:schemeClr val="bg1"/>
                </a:solidFill>
                <a:cs typeface="B Nazanin" pitchFamily="2" charset="-78"/>
              </a:rPr>
              <a:t>ارسال پرسشنامه براي ارائه دهندگان خدمات بهداشتي </a:t>
            </a:r>
            <a:endParaRPr lang="en-US" dirty="0" smtClean="0">
              <a:solidFill>
                <a:schemeClr val="bg1"/>
              </a:solidFill>
              <a:cs typeface="B Nazanin" pitchFamily="2" charset="-78"/>
            </a:endParaRPr>
          </a:p>
          <a:p>
            <a:pPr lvl="0"/>
            <a:r>
              <a:rPr lang="fa-IR" dirty="0" smtClean="0">
                <a:solidFill>
                  <a:schemeClr val="bg1"/>
                </a:solidFill>
                <a:cs typeface="B Nazanin" pitchFamily="2" charset="-78"/>
              </a:rPr>
              <a:t>بررسي بايگاني بيمارستان محل</a:t>
            </a:r>
            <a:endParaRPr lang="en-US" dirty="0" smtClean="0">
              <a:solidFill>
                <a:schemeClr val="bg1"/>
              </a:solidFill>
              <a:cs typeface="B Nazanin" pitchFamily="2" charset="-78"/>
            </a:endParaRPr>
          </a:p>
          <a:p>
            <a:pPr lvl="0"/>
            <a:r>
              <a:rPr lang="fa-IR" dirty="0" smtClean="0">
                <a:solidFill>
                  <a:schemeClr val="bg1"/>
                </a:solidFill>
                <a:cs typeface="B Nazanin" pitchFamily="2" charset="-78"/>
              </a:rPr>
              <a:t>مراجعه روزانه به مطب ها و كليه واحدهاي بهداشتي درماني اعم از دولتي يا خصوصي ، نظامي يا غير نظامي </a:t>
            </a:r>
            <a:endParaRPr lang="en-US" dirty="0" smtClean="0">
              <a:solidFill>
                <a:schemeClr val="bg1"/>
              </a:solidFill>
              <a:cs typeface="B Nazanin" pitchFamily="2" charset="-78"/>
            </a:endParaRPr>
          </a:p>
          <a:p>
            <a:endParaRPr lang="fa-I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fa-IR" dirty="0"/>
          </a:p>
        </p:txBody>
      </p:sp>
      <p:sp>
        <p:nvSpPr>
          <p:cNvPr id="3" name="Content Placeholder 2"/>
          <p:cNvSpPr>
            <a:spLocks noGrp="1"/>
          </p:cNvSpPr>
          <p:nvPr>
            <p:ph idx="1"/>
          </p:nvPr>
        </p:nvSpPr>
        <p:spPr>
          <a:gradFill flip="none" rotWithShape="1">
            <a:gsLst>
              <a:gs pos="0">
                <a:schemeClr val="dk2">
                  <a:tint val="80000"/>
                  <a:satMod val="400000"/>
                  <a:alpha val="16000"/>
                </a:schemeClr>
              </a:gs>
              <a:gs pos="25000">
                <a:schemeClr val="dk2">
                  <a:tint val="83000"/>
                  <a:satMod val="320000"/>
                </a:schemeClr>
              </a:gs>
              <a:gs pos="100000">
                <a:schemeClr val="dk2">
                  <a:shade val="15000"/>
                  <a:satMod val="320000"/>
                </a:schemeClr>
              </a:gs>
            </a:gsLst>
            <a:path path="rect">
              <a:fillToRect l="100000" t="100000"/>
            </a:path>
            <a:tileRect r="-100000" b="-100000"/>
          </a:gradFill>
        </p:spPr>
        <p:style>
          <a:lnRef idx="0">
            <a:scrgbClr r="0" g="0" b="0"/>
          </a:lnRef>
          <a:fillRef idx="1002">
            <a:schemeClr val="dk2"/>
          </a:fillRef>
          <a:effectRef idx="0">
            <a:scrgbClr r="0" g="0" b="0"/>
          </a:effectRef>
          <a:fontRef idx="major"/>
        </p:style>
        <p:txBody>
          <a:bodyPr>
            <a:normAutofit/>
          </a:bodyPr>
          <a:lstStyle/>
          <a:p>
            <a:pPr algn="ctr">
              <a:buNone/>
            </a:pPr>
            <a:endParaRPr lang="fa-IR" sz="7200" dirty="0" smtClean="0">
              <a:solidFill>
                <a:schemeClr val="accent2">
                  <a:lumMod val="75000"/>
                </a:schemeClr>
              </a:solidFill>
              <a:cs typeface="B Titr" pitchFamily="2" charset="-78"/>
            </a:endParaRPr>
          </a:p>
          <a:p>
            <a:pPr algn="ctr">
              <a:buNone/>
            </a:pPr>
            <a:r>
              <a:rPr lang="fa-IR" sz="7200" dirty="0" smtClean="0">
                <a:solidFill>
                  <a:schemeClr val="accent6">
                    <a:lumMod val="75000"/>
                  </a:schemeClr>
                </a:solidFill>
                <a:cs typeface="B Titr" pitchFamily="2" charset="-78"/>
              </a:rPr>
              <a:t>اپيدميولوژي</a:t>
            </a:r>
            <a:endParaRPr lang="fa-IR" sz="7200" dirty="0">
              <a:solidFill>
                <a:schemeClr val="accent6">
                  <a:lumMod val="75000"/>
                </a:schemeClr>
              </a:solidFill>
              <a:cs typeface="B Titr" pitchFamily="2" charset="-78"/>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fontScale="92500" lnSpcReduction="10000"/>
          </a:bodyPr>
          <a:lstStyle/>
          <a:p>
            <a:pPr>
              <a:buNone/>
            </a:pPr>
            <a:r>
              <a:rPr lang="fa-IR" b="1" dirty="0" smtClean="0">
                <a:solidFill>
                  <a:schemeClr val="bg1"/>
                </a:solidFill>
                <a:cs typeface="B Nazanin" pitchFamily="2" charset="-78"/>
              </a:rPr>
              <a:t>-</a:t>
            </a:r>
            <a:r>
              <a:rPr lang="fa-IR" dirty="0" smtClean="0">
                <a:cs typeface="B Nazanin" pitchFamily="2" charset="-78"/>
              </a:rPr>
              <a:t> </a:t>
            </a:r>
            <a:r>
              <a:rPr lang="fa-IR" dirty="0" smtClean="0">
                <a:solidFill>
                  <a:schemeClr val="bg1"/>
                </a:solidFill>
                <a:cs typeface="B Nazanin" pitchFamily="2" charset="-78"/>
              </a:rPr>
              <a:t> اصل مهم تعيين وجود اپيدمي است بررسي علل افزايش بروز بيماري بايد مورد توجه قرار گيرد افزايش موارد گزارش شده ممكن است تا اندازه اي مربوط به بهبود نظام گزارش دهي يا فراهم شدن امكانات تشخيصي باشد .</a:t>
            </a:r>
          </a:p>
          <a:p>
            <a:pPr>
              <a:buNone/>
            </a:pPr>
            <a:endParaRPr lang="en-US" dirty="0" smtClean="0">
              <a:solidFill>
                <a:schemeClr val="bg1"/>
              </a:solidFill>
              <a:cs typeface="B Nazanin" pitchFamily="2" charset="-78"/>
            </a:endParaRPr>
          </a:p>
          <a:p>
            <a:pPr>
              <a:buNone/>
            </a:pPr>
            <a:r>
              <a:rPr lang="fa-IR" dirty="0" smtClean="0">
                <a:solidFill>
                  <a:schemeClr val="bg1"/>
                </a:solidFill>
                <a:cs typeface="B Nazanin" pitchFamily="2" charset="-78"/>
              </a:rPr>
              <a:t>يك نمودار زماني تهيه نمائيد. </a:t>
            </a:r>
          </a:p>
          <a:p>
            <a:pPr>
              <a:buNone/>
            </a:pPr>
            <a:r>
              <a:rPr lang="fa-IR" b="1" dirty="0" smtClean="0">
                <a:solidFill>
                  <a:schemeClr val="bg1"/>
                </a:solidFill>
                <a:cs typeface="B Nazanin" pitchFamily="2" charset="-78"/>
              </a:rPr>
              <a:t>-</a:t>
            </a:r>
            <a:r>
              <a:rPr lang="fa-IR" dirty="0" smtClean="0">
                <a:solidFill>
                  <a:schemeClr val="bg1"/>
                </a:solidFill>
                <a:cs typeface="B Nazanin" pitchFamily="2" charset="-78"/>
              </a:rPr>
              <a:t>  مقايسه تعداد موارد با چند سال گذشته در فواصل زماني مشابه و نمودارهاي زماني به تعيين وجود طغيان كمك مي كند با اين وجود روشهاي متعددي براي تعيين تعدادي كه نشانه افزايش موارد نسبت به وضعيت عادي است وجود دارد . از يك روش ساده و قابل انعطاف  مي توان استفاده كرد گزارشات قبلي موارد ديفتري در يك ناحيه معين و دوره زماني مشخص در 4-3  سال گذشته بايد بررسي شود . چنانچه تعداد موارد فعلي از هريك در آن سالهاي غير اپيدميك افزايش داشت به انجام تحقيقات بيشتر نياز مي باشد . </a:t>
            </a:r>
            <a:endParaRPr lang="en-US" dirty="0" smtClean="0">
              <a:solidFill>
                <a:schemeClr val="bg1"/>
              </a:solidFill>
              <a:cs typeface="B Nazanin" pitchFamily="2" charset="-78"/>
            </a:endParaRPr>
          </a:p>
          <a:p>
            <a:endParaRPr lang="fa-IR"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fontScale="92500"/>
          </a:bodyPr>
          <a:lstStyle/>
          <a:p>
            <a:pPr>
              <a:buNone/>
            </a:pPr>
            <a:r>
              <a:rPr lang="fa-IR" b="1" dirty="0" smtClean="0">
                <a:solidFill>
                  <a:schemeClr val="bg1"/>
                </a:solidFill>
                <a:cs typeface="B Nazanin" pitchFamily="2" charset="-78"/>
              </a:rPr>
              <a:t>شناسائي گروهها و مناطق پرخطر</a:t>
            </a:r>
            <a:endParaRPr lang="en-US" dirty="0" smtClean="0">
              <a:solidFill>
                <a:schemeClr val="bg1"/>
              </a:solidFill>
              <a:cs typeface="B Nazanin" pitchFamily="2" charset="-78"/>
            </a:endParaRPr>
          </a:p>
          <a:p>
            <a:r>
              <a:rPr lang="fa-IR" dirty="0" smtClean="0">
                <a:solidFill>
                  <a:schemeClr val="bg1"/>
                </a:solidFill>
                <a:cs typeface="B Nazanin" pitchFamily="2" charset="-78"/>
              </a:rPr>
              <a:t>انتشار جغرافيائي را برحسب آدرس بيماران روي نقشه پياده كنيد و براي نشان دادن وسعت همه گيري روي نقشه از رنگهاي مختلف استفاده نمائيد. اگر نقشه هاي دقيق در اختيار نداريد از نقشه هاي تقريبي استفاده كنيد معمولاً موارد ديفتري تمايل دارند به صورت خوشه اي باشند بنابراين بهتر است كه مدارس آلوده و ساير موسسات را بر روي نقشه مشخص كنيد اين نقشه ها به شناسائي منابع بيماري كمك مي كنند . </a:t>
            </a:r>
            <a:endParaRPr lang="en-US" dirty="0" smtClean="0">
              <a:solidFill>
                <a:schemeClr val="bg1"/>
              </a:solidFill>
              <a:cs typeface="B Nazanin" pitchFamily="2" charset="-78"/>
            </a:endParaRPr>
          </a:p>
          <a:p>
            <a:pPr>
              <a:buNone/>
            </a:pPr>
            <a:r>
              <a:rPr lang="fa-IR" b="1" dirty="0" smtClean="0">
                <a:solidFill>
                  <a:schemeClr val="bg1"/>
                </a:solidFill>
                <a:cs typeface="B Nazanin" pitchFamily="2" charset="-78"/>
              </a:rPr>
              <a:t>توجه  :</a:t>
            </a:r>
            <a:r>
              <a:rPr lang="fa-IR" dirty="0" smtClean="0">
                <a:solidFill>
                  <a:schemeClr val="bg1"/>
                </a:solidFill>
                <a:cs typeface="B Nazanin" pitchFamily="2" charset="-78"/>
              </a:rPr>
              <a:t>  براي ارزشيابي برنامه ،  نمودار ميزانهاي حمله از نمودار فراواني در مناطق جغرافيائي يا محدوده هاي تقسيمات كشوري مناسبتر است . اين ميزانهاي غالباً  از تقسيم تعداد موارد در يك گروه سني به جمعيت حساس همان گروه سني به دست مي آيد و به اين ترتيب مي توان مقايسه بهتري بين نواحي مختلف با جمعيت متغيرانجام داد . </a:t>
            </a:r>
            <a:endParaRPr lang="en-US" dirty="0" smtClean="0">
              <a:solidFill>
                <a:schemeClr val="bg1"/>
              </a:solidFill>
              <a:cs typeface="B Nazanin" pitchFamily="2" charset="-78"/>
            </a:endParaRPr>
          </a:p>
          <a:p>
            <a:pPr>
              <a:buNone/>
            </a:pPr>
            <a:endParaRPr lang="fa-IR"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r>
              <a:rPr lang="fa-IR" dirty="0" smtClean="0">
                <a:solidFill>
                  <a:schemeClr val="bg1"/>
                </a:solidFill>
              </a:rPr>
              <a:t>در يك روستا  24  مورد ديفتري بين 360  كودك زير 5  سال بروز كرده ميزان حمله عبارت است از 67%  جمعيت زير 5  سال </a:t>
            </a:r>
            <a:endParaRPr lang="en-US" dirty="0" smtClean="0">
              <a:solidFill>
                <a:schemeClr val="bg1"/>
              </a:solidFill>
            </a:endParaRPr>
          </a:p>
          <a:p>
            <a:pPr lvl="0">
              <a:buNone/>
            </a:pPr>
            <a:r>
              <a:rPr lang="fa-IR" dirty="0" smtClean="0">
                <a:solidFill>
                  <a:schemeClr val="bg1"/>
                </a:solidFill>
              </a:rPr>
              <a:t>  </a:t>
            </a:r>
            <a:endParaRPr lang="en-US" dirty="0" smtClean="0">
              <a:solidFill>
                <a:schemeClr val="bg1"/>
              </a:solidFill>
            </a:endParaRPr>
          </a:p>
          <a:p>
            <a:r>
              <a:rPr lang="fa-IR" dirty="0" smtClean="0">
                <a:solidFill>
                  <a:schemeClr val="bg1"/>
                </a:solidFill>
              </a:rPr>
              <a:t>67% = 100  * </a:t>
            </a:r>
            <a:r>
              <a:rPr lang="fa-IR" u="sng" dirty="0" smtClean="0">
                <a:solidFill>
                  <a:schemeClr val="bg1"/>
                </a:solidFill>
              </a:rPr>
              <a:t>    24    </a:t>
            </a:r>
            <a:r>
              <a:rPr lang="fa-IR" dirty="0" smtClean="0">
                <a:solidFill>
                  <a:schemeClr val="bg1"/>
                </a:solidFill>
              </a:rPr>
              <a:t>    ميزان حمله </a:t>
            </a:r>
            <a:endParaRPr lang="en-US" dirty="0" smtClean="0">
              <a:solidFill>
                <a:schemeClr val="bg1"/>
              </a:solidFill>
            </a:endParaRPr>
          </a:p>
          <a:p>
            <a:pPr>
              <a:buNone/>
            </a:pPr>
            <a:r>
              <a:rPr lang="fa-IR" dirty="0" smtClean="0">
                <a:solidFill>
                  <a:schemeClr val="bg1"/>
                </a:solidFill>
              </a:rPr>
              <a:t>                          360</a:t>
            </a:r>
            <a:endParaRPr lang="en-US" dirty="0" smtClean="0">
              <a:solidFill>
                <a:schemeClr val="bg1"/>
              </a:solidFill>
            </a:endParaRPr>
          </a:p>
          <a:p>
            <a:r>
              <a:rPr lang="fa-IR" dirty="0" smtClean="0">
                <a:solidFill>
                  <a:schemeClr val="bg1"/>
                </a:solidFill>
              </a:rPr>
              <a:t>اطلاعات را براساس سن و جنس موارد ابتلاء  خلاصه كرده و تنظيم نمائيد . ابتدا تعداد موارد را جمع كرده و يك جدول به صورت ذيل تهيه كنيد . </a:t>
            </a:r>
            <a:endParaRPr lang="en-US" dirty="0" smtClean="0">
              <a:solidFill>
                <a:schemeClr val="bg1"/>
              </a:solidFill>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fa-IR" b="1" dirty="0" smtClean="0">
                <a:solidFill>
                  <a:schemeClr val="accent6">
                    <a:lumMod val="75000"/>
                  </a:schemeClr>
                </a:solidFill>
                <a:cs typeface="B Nazanin" pitchFamily="2" charset="-78"/>
              </a:rPr>
              <a:t>تصميم گيري براي اجراي عمليات</a:t>
            </a:r>
            <a:r>
              <a:rPr lang="fa-IR" b="1" dirty="0" smtClean="0">
                <a:solidFill>
                  <a:schemeClr val="accent6">
                    <a:lumMod val="75000"/>
                  </a:schemeClr>
                </a:solidFill>
              </a:rPr>
              <a:t> </a:t>
            </a:r>
            <a:r>
              <a:rPr lang="en-US" dirty="0" smtClean="0">
                <a:solidFill>
                  <a:schemeClr val="accent6">
                    <a:lumMod val="75000"/>
                  </a:schemeClr>
                </a:solidFill>
              </a:rPr>
              <a:t/>
            </a:r>
            <a:br>
              <a:rPr lang="en-US" dirty="0" smtClean="0">
                <a:solidFill>
                  <a:schemeClr val="accent6">
                    <a:lumMod val="75000"/>
                  </a:schemeClr>
                </a:solidFill>
              </a:rPr>
            </a:br>
            <a:endParaRPr lang="fa-IR" dirty="0">
              <a:solidFill>
                <a:schemeClr val="accent6">
                  <a:lumMod val="75000"/>
                </a:schemeClr>
              </a:solidFill>
            </a:endParaRPr>
          </a:p>
        </p:txBody>
      </p:sp>
      <p:sp>
        <p:nvSpPr>
          <p:cNvPr id="3" name="Content Placeholder 2"/>
          <p:cNvSpPr>
            <a:spLocks noGrp="1"/>
          </p:cNvSpPr>
          <p:nvPr>
            <p:ph idx="1"/>
          </p:nvPr>
        </p:nvSpPr>
        <p:spPr/>
        <p:txBody>
          <a:bodyPr>
            <a:normAutofit fontScale="92500" lnSpcReduction="10000"/>
          </a:bodyPr>
          <a:lstStyle/>
          <a:p>
            <a:pPr>
              <a:buNone/>
            </a:pPr>
            <a:r>
              <a:rPr lang="en-US" dirty="0" smtClean="0"/>
              <a:t> </a:t>
            </a:r>
            <a:r>
              <a:rPr lang="fa-IR" dirty="0" smtClean="0">
                <a:solidFill>
                  <a:schemeClr val="bg1"/>
                </a:solidFill>
                <a:cs typeface="B Nazanin" pitchFamily="2" charset="-78"/>
              </a:rPr>
              <a:t>در كشورهائي كه پوشش ايمنسازي واكسن </a:t>
            </a:r>
            <a:r>
              <a:rPr lang="en-US" dirty="0" smtClean="0">
                <a:solidFill>
                  <a:schemeClr val="bg1"/>
                </a:solidFill>
                <a:cs typeface="B Nazanin" pitchFamily="2" charset="-78"/>
              </a:rPr>
              <a:t>DPT</a:t>
            </a:r>
            <a:r>
              <a:rPr lang="fa-IR" dirty="0" smtClean="0">
                <a:solidFill>
                  <a:schemeClr val="bg1"/>
                </a:solidFill>
                <a:cs typeface="B Nazanin" pitchFamily="2" charset="-78"/>
              </a:rPr>
              <a:t>  پائين است انتظار مي رود كه هر چند وقت يكبار ديفتري به صورت همه گيري متناوب بروز كند اقدامات لازم براي مبارزه با همه گيري هزينه فراواني در برخواهد داشت و باعث هدر رفتن سرمايه هاي زيادي مي شود . حتي ممكن است اعتبارات مورد نياز ( هزينه هاي مبارزه ) اجراي برنامه هاي جاري ايمنسازي را به مخاطره اندازد .</a:t>
            </a:r>
            <a:endParaRPr lang="en-US" dirty="0" smtClean="0">
              <a:solidFill>
                <a:schemeClr val="bg1"/>
              </a:solidFill>
              <a:cs typeface="B Nazanin" pitchFamily="2" charset="-78"/>
            </a:endParaRPr>
          </a:p>
          <a:p>
            <a:r>
              <a:rPr lang="fa-IR" dirty="0" smtClean="0">
                <a:solidFill>
                  <a:schemeClr val="bg1"/>
                </a:solidFill>
                <a:cs typeface="B Nazanin" pitchFamily="2" charset="-78"/>
              </a:rPr>
              <a:t>ارتقاء ايمن سازي گروههاي در تماس و مراقبت و درمان بيماران امر منطقي است نياز به تلاش براي تحقيقات بيشتر بايستي مورد رسيدگي قرار گيرد . چنين تحقيقاتي بايستي براساس يكي از نيازهاي اختصاصي زير باشد :</a:t>
            </a:r>
            <a:endParaRPr lang="en-US" dirty="0" smtClean="0">
              <a:solidFill>
                <a:schemeClr val="bg1"/>
              </a:solidFill>
              <a:cs typeface="B Nazanin" pitchFamily="2" charset="-78"/>
            </a:endParaRPr>
          </a:p>
          <a:p>
            <a:pPr lvl="0"/>
            <a:r>
              <a:rPr lang="fa-IR" dirty="0" smtClean="0">
                <a:solidFill>
                  <a:schemeClr val="bg1"/>
                </a:solidFill>
                <a:cs typeface="B Nazanin" pitchFamily="2" charset="-78"/>
              </a:rPr>
              <a:t>كسب اطلاعات بيشتر در مورد اپيدميولوژي ديفتري در يك منطقه جغرافيائي معين براي ارتقاء اقدامات كنترل بيماري </a:t>
            </a:r>
            <a:endParaRPr lang="en-US" dirty="0" smtClean="0">
              <a:solidFill>
                <a:schemeClr val="bg1"/>
              </a:solidFill>
              <a:cs typeface="B Nazanin" pitchFamily="2" charset="-78"/>
            </a:endParaRPr>
          </a:p>
          <a:p>
            <a:pPr lvl="0"/>
            <a:r>
              <a:rPr lang="fa-IR" dirty="0" smtClean="0">
                <a:solidFill>
                  <a:schemeClr val="bg1"/>
                </a:solidFill>
                <a:cs typeface="B Nazanin" pitchFamily="2" charset="-78"/>
              </a:rPr>
              <a:t>مستند كردن عوارض شديد و مرگ و مير ديفتري و تهيه اطلاعات براي جامعه و ارائه دهندگان خدمات بهداشتي </a:t>
            </a:r>
            <a:endParaRPr lang="en-US" dirty="0" smtClean="0">
              <a:solidFill>
                <a:schemeClr val="bg1"/>
              </a:solidFill>
              <a:cs typeface="B Nazanin" pitchFamily="2" charset="-78"/>
            </a:endParaRPr>
          </a:p>
          <a:p>
            <a:endParaRPr lang="fa-IR" dirty="0">
              <a:solidFill>
                <a:schemeClr val="bg1"/>
              </a:solidFill>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fa-IR" b="1" dirty="0" smtClean="0">
                <a:solidFill>
                  <a:schemeClr val="accent6">
                    <a:lumMod val="75000"/>
                  </a:schemeClr>
                </a:solidFill>
                <a:cs typeface="B Nazanin" pitchFamily="2" charset="-78"/>
              </a:rPr>
              <a:t>در صورت تائيد وجود طغيان بايد  :</a:t>
            </a:r>
            <a:r>
              <a:rPr lang="en-US" dirty="0" smtClean="0">
                <a:solidFill>
                  <a:schemeClr val="accent6">
                    <a:lumMod val="75000"/>
                  </a:schemeClr>
                </a:solidFill>
              </a:rPr>
              <a:t/>
            </a:r>
            <a:br>
              <a:rPr lang="en-US" dirty="0" smtClean="0">
                <a:solidFill>
                  <a:schemeClr val="accent6">
                    <a:lumMod val="75000"/>
                  </a:schemeClr>
                </a:solidFill>
              </a:rPr>
            </a:br>
            <a:endParaRPr lang="fa-IR" dirty="0">
              <a:solidFill>
                <a:schemeClr val="accent6">
                  <a:lumMod val="75000"/>
                </a:schemeClr>
              </a:solidFill>
            </a:endParaRPr>
          </a:p>
        </p:txBody>
      </p:sp>
      <p:sp>
        <p:nvSpPr>
          <p:cNvPr id="3" name="Content Placeholder 2"/>
          <p:cNvSpPr>
            <a:spLocks noGrp="1"/>
          </p:cNvSpPr>
          <p:nvPr>
            <p:ph idx="1"/>
          </p:nvPr>
        </p:nvSpPr>
        <p:spPr/>
        <p:txBody>
          <a:bodyPr>
            <a:normAutofit fontScale="92500" lnSpcReduction="20000"/>
          </a:bodyPr>
          <a:lstStyle/>
          <a:p>
            <a:pPr lvl="0"/>
            <a:r>
              <a:rPr lang="fa-IR" dirty="0" smtClean="0">
                <a:solidFill>
                  <a:schemeClr val="bg1"/>
                </a:solidFill>
                <a:cs typeface="B Nazanin" pitchFamily="2" charset="-78"/>
              </a:rPr>
              <a:t>ستادي به منظور مبارزه با همه گيري به رياست رئيس مركز بهداشت استان و با عضويت كارشناسان تشكيل شود . اين ستاد مي تواند داراي كميته هاي زير باشد :</a:t>
            </a:r>
            <a:endParaRPr lang="en-US" dirty="0" smtClean="0">
              <a:solidFill>
                <a:schemeClr val="bg1"/>
              </a:solidFill>
              <a:cs typeface="B Nazanin" pitchFamily="2" charset="-78"/>
            </a:endParaRPr>
          </a:p>
          <a:p>
            <a:r>
              <a:rPr lang="fa-IR" dirty="0" smtClean="0">
                <a:solidFill>
                  <a:schemeClr val="bg1"/>
                </a:solidFill>
                <a:cs typeface="B Nazanin" pitchFamily="2" charset="-78"/>
              </a:rPr>
              <a:t>كميته تداركات</a:t>
            </a:r>
            <a:endParaRPr lang="en-US" dirty="0" smtClean="0">
              <a:solidFill>
                <a:schemeClr val="bg1"/>
              </a:solidFill>
              <a:cs typeface="B Nazanin" pitchFamily="2" charset="-78"/>
            </a:endParaRPr>
          </a:p>
          <a:p>
            <a:r>
              <a:rPr lang="fa-IR" dirty="0" smtClean="0">
                <a:solidFill>
                  <a:schemeClr val="bg1"/>
                </a:solidFill>
                <a:cs typeface="B Nazanin" pitchFamily="2" charset="-78"/>
              </a:rPr>
              <a:t>كميته اجرائي عمليات ايمنسازي</a:t>
            </a:r>
            <a:endParaRPr lang="en-US" dirty="0" smtClean="0">
              <a:solidFill>
                <a:schemeClr val="bg1"/>
              </a:solidFill>
              <a:cs typeface="B Nazanin" pitchFamily="2" charset="-78"/>
            </a:endParaRPr>
          </a:p>
          <a:p>
            <a:r>
              <a:rPr lang="fa-IR" dirty="0" smtClean="0">
                <a:solidFill>
                  <a:schemeClr val="bg1"/>
                </a:solidFill>
                <a:cs typeface="B Nazanin" pitchFamily="2" charset="-78"/>
              </a:rPr>
              <a:t>كميته آموزش و ارتباطات </a:t>
            </a:r>
            <a:endParaRPr lang="en-US" dirty="0" smtClean="0">
              <a:solidFill>
                <a:schemeClr val="bg1"/>
              </a:solidFill>
              <a:cs typeface="B Nazanin" pitchFamily="2" charset="-78"/>
            </a:endParaRPr>
          </a:p>
          <a:p>
            <a:r>
              <a:rPr lang="fa-IR" dirty="0" smtClean="0">
                <a:solidFill>
                  <a:schemeClr val="bg1"/>
                </a:solidFill>
                <a:cs typeface="B Nazanin" pitchFamily="2" charset="-78"/>
              </a:rPr>
              <a:t>كميته نظارت بر ارزشيابي و بازرسي</a:t>
            </a:r>
            <a:endParaRPr lang="en-US" dirty="0" smtClean="0">
              <a:solidFill>
                <a:schemeClr val="bg1"/>
              </a:solidFill>
              <a:cs typeface="B Nazanin" pitchFamily="2" charset="-78"/>
            </a:endParaRPr>
          </a:p>
          <a:p>
            <a:r>
              <a:rPr lang="fa-IR" dirty="0" smtClean="0">
                <a:solidFill>
                  <a:schemeClr val="bg1"/>
                </a:solidFill>
                <a:cs typeface="B Nazanin" pitchFamily="2" charset="-78"/>
              </a:rPr>
              <a:t>كميته امور شهرستانها</a:t>
            </a:r>
            <a:endParaRPr lang="en-US" dirty="0" smtClean="0">
              <a:solidFill>
                <a:schemeClr val="bg1"/>
              </a:solidFill>
              <a:cs typeface="B Nazanin" pitchFamily="2" charset="-78"/>
            </a:endParaRPr>
          </a:p>
          <a:p>
            <a:r>
              <a:rPr lang="fa-IR" dirty="0" smtClean="0">
                <a:solidFill>
                  <a:schemeClr val="bg1"/>
                </a:solidFill>
                <a:cs typeface="B Nazanin" pitchFamily="2" charset="-78"/>
              </a:rPr>
              <a:t>كميته اپيدميولوژي و آمار </a:t>
            </a:r>
            <a:endParaRPr lang="en-US" dirty="0" smtClean="0">
              <a:solidFill>
                <a:schemeClr val="bg1"/>
              </a:solidFill>
              <a:cs typeface="B Nazanin" pitchFamily="2" charset="-78"/>
            </a:endParaRPr>
          </a:p>
          <a:p>
            <a:r>
              <a:rPr lang="fa-IR" dirty="0" smtClean="0">
                <a:solidFill>
                  <a:schemeClr val="bg1"/>
                </a:solidFill>
                <a:cs typeface="B Nazanin" pitchFamily="2" charset="-78"/>
              </a:rPr>
              <a:t>كميته درمان </a:t>
            </a:r>
            <a:endParaRPr lang="en-US" dirty="0" smtClean="0">
              <a:solidFill>
                <a:schemeClr val="bg1"/>
              </a:solidFill>
              <a:cs typeface="B Nazanin" pitchFamily="2" charset="-78"/>
            </a:endParaRPr>
          </a:p>
          <a:p>
            <a:r>
              <a:rPr lang="fa-IR" dirty="0" smtClean="0">
                <a:solidFill>
                  <a:schemeClr val="bg1"/>
                </a:solidFill>
                <a:cs typeface="B Nazanin" pitchFamily="2" charset="-78"/>
              </a:rPr>
              <a:t>نظير همين ستاد در شهرستان و يا شهرستانهائي كه همه گيري در آنجام اتفاق افتاده است به رياست مدير مركز بهداشت و عضويت كارشناسان مركز بهداشت شهرستان تشكيل گردد و وظايف مبارزه با همه گيري بين كميته هاي ياد شده تقسيم شود.</a:t>
            </a:r>
            <a:endParaRPr lang="en-US" dirty="0" smtClean="0">
              <a:solidFill>
                <a:schemeClr val="bg1"/>
              </a:solidFill>
              <a:cs typeface="B Nazanin" pitchFamily="2" charset="-78"/>
            </a:endParaRPr>
          </a:p>
          <a:p>
            <a:endParaRPr lang="fa-IR"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Autofit/>
          </a:bodyPr>
          <a:lstStyle/>
          <a:p>
            <a:pPr lvl="0"/>
            <a:r>
              <a:rPr lang="fa-IR" sz="2800" dirty="0" smtClean="0">
                <a:solidFill>
                  <a:schemeClr val="bg1"/>
                </a:solidFill>
                <a:cs typeface="B Nazanin" pitchFamily="2" charset="-78"/>
              </a:rPr>
              <a:t>در چار چوب اختيارات قانوني جمع آوري اطلاعات اپيدميولوژيكي در باره ديفتري براي ارتقاء پيشگيري و موازين كنترل ، كميته  اپيدميولوژي بايد سريعاً  گراف خطي موارد بيماري را رسم كرده و جداول گروههاي سني و جنسي و همچنين نقشه جغرافيائي موارد را تهيه نموده و كليه موارد را ضمن وارد كردن روزمره در جداول و نمودارها به مركز بهداشت دانشگاه و از آنجا به اداره كل پيشگيري و مراقبت بيماريها گزارش  نماييد .</a:t>
            </a:r>
            <a:endParaRPr lang="en-US" sz="2800" dirty="0" smtClean="0">
              <a:solidFill>
                <a:schemeClr val="bg1"/>
              </a:solidFill>
              <a:cs typeface="B Nazanin" pitchFamily="2" charset="-78"/>
            </a:endParaRPr>
          </a:p>
          <a:p>
            <a:r>
              <a:rPr lang="fa-IR" sz="2800" dirty="0" smtClean="0">
                <a:solidFill>
                  <a:schemeClr val="bg1"/>
                </a:solidFill>
                <a:cs typeface="B Nazanin" pitchFamily="2" charset="-78"/>
              </a:rPr>
              <a:t>بررسي گروههاي سني و تعيين ميزان حمله سني نشان خواهد داد كه بيماري در چه گروههايي بيشتر است . كميته فوق مسئوليت پائيدن پيگيري  موارد تماس و اقدامات ضروري در مورد آنان را نيز به عهده دارد.</a:t>
            </a:r>
            <a:endParaRPr lang="fa-IR" sz="2800" dirty="0">
              <a:solidFill>
                <a:schemeClr val="bg1"/>
              </a:solidFill>
              <a:cs typeface="B Nazanin" pitchFamily="2" charset="-78"/>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fa-IR" b="1" dirty="0" smtClean="0">
                <a:solidFill>
                  <a:schemeClr val="accent6">
                    <a:lumMod val="75000"/>
                  </a:schemeClr>
                </a:solidFill>
              </a:rPr>
              <a:t>اقدامات كنترل در جامعه  :</a:t>
            </a:r>
            <a:r>
              <a:rPr lang="en-US" dirty="0" smtClean="0">
                <a:solidFill>
                  <a:schemeClr val="accent6">
                    <a:lumMod val="75000"/>
                  </a:schemeClr>
                </a:solidFill>
              </a:rPr>
              <a:t/>
            </a:r>
            <a:br>
              <a:rPr lang="en-US" dirty="0" smtClean="0">
                <a:solidFill>
                  <a:schemeClr val="accent6">
                    <a:lumMod val="75000"/>
                  </a:schemeClr>
                </a:solidFill>
              </a:rPr>
            </a:br>
            <a:endParaRPr lang="fa-IR" dirty="0">
              <a:solidFill>
                <a:schemeClr val="accent6">
                  <a:lumMod val="75000"/>
                </a:schemeClr>
              </a:solidFill>
            </a:endParaRPr>
          </a:p>
        </p:txBody>
      </p:sp>
      <p:sp>
        <p:nvSpPr>
          <p:cNvPr id="3" name="Content Placeholder 2"/>
          <p:cNvSpPr>
            <a:spLocks noGrp="1"/>
          </p:cNvSpPr>
          <p:nvPr>
            <p:ph idx="1"/>
          </p:nvPr>
        </p:nvSpPr>
        <p:spPr/>
        <p:txBody>
          <a:bodyPr>
            <a:normAutofit fontScale="92500" lnSpcReduction="10000"/>
          </a:bodyPr>
          <a:lstStyle/>
          <a:p>
            <a:pPr>
              <a:buFont typeface="Wingdings" pitchFamily="2" charset="2"/>
              <a:buChar char="§"/>
            </a:pPr>
            <a:r>
              <a:rPr lang="fa-IR" b="1" dirty="0" smtClean="0">
                <a:solidFill>
                  <a:schemeClr val="accent6">
                    <a:lumMod val="75000"/>
                  </a:schemeClr>
                </a:solidFill>
                <a:cs typeface="B Nazanin" pitchFamily="2" charset="-78"/>
              </a:rPr>
              <a:t>ايمن سازي  :</a:t>
            </a:r>
            <a:r>
              <a:rPr lang="fa-IR" dirty="0" smtClean="0">
                <a:solidFill>
                  <a:schemeClr val="accent6">
                    <a:lumMod val="75000"/>
                  </a:schemeClr>
                </a:solidFill>
                <a:cs typeface="B Nazanin" pitchFamily="2" charset="-78"/>
              </a:rPr>
              <a:t>  </a:t>
            </a:r>
            <a:r>
              <a:rPr lang="fa-IR" dirty="0" smtClean="0">
                <a:solidFill>
                  <a:srgbClr val="FFC000"/>
                </a:solidFill>
                <a:cs typeface="B Nazanin" pitchFamily="2" charset="-78"/>
              </a:rPr>
              <a:t>مصون سازي ، وسيله اصلي كنترل طغيان ديفتري در منطقه آلوده است </a:t>
            </a:r>
          </a:p>
          <a:p>
            <a:pPr>
              <a:buFont typeface="Wingdings" pitchFamily="2" charset="2"/>
              <a:buChar char="§"/>
            </a:pPr>
            <a:r>
              <a:rPr lang="fa-IR" dirty="0" smtClean="0">
                <a:solidFill>
                  <a:schemeClr val="bg1"/>
                </a:solidFill>
                <a:cs typeface="B Nazanin" pitchFamily="2" charset="-78"/>
              </a:rPr>
              <a:t> براي كسانيكه سابقه قبلي واكسيناسيون ندارند و يا فاقد كارت ايمنسازي هستند و كمتر از 6  سال  سن دارند شروع يك دوره واكسيناسيون با سه دوز واكسن ديفتري  (  </a:t>
            </a:r>
            <a:r>
              <a:rPr lang="en-US" dirty="0" smtClean="0">
                <a:solidFill>
                  <a:schemeClr val="bg1"/>
                </a:solidFill>
                <a:cs typeface="B Nazanin" pitchFamily="2" charset="-78"/>
              </a:rPr>
              <a:t>DPT</a:t>
            </a:r>
            <a:r>
              <a:rPr lang="fa-IR" dirty="0" smtClean="0">
                <a:solidFill>
                  <a:schemeClr val="bg1"/>
                </a:solidFill>
                <a:cs typeface="B Nazanin" pitchFamily="2" charset="-78"/>
              </a:rPr>
              <a:t>  )  با </a:t>
            </a:r>
            <a:r>
              <a:rPr lang="en-US" dirty="0" smtClean="0">
                <a:solidFill>
                  <a:schemeClr val="bg1"/>
                </a:solidFill>
                <a:cs typeface="B Nazanin" pitchFamily="2" charset="-78"/>
              </a:rPr>
              <a:t>DT</a:t>
            </a:r>
            <a:r>
              <a:rPr lang="fa-IR" dirty="0" smtClean="0">
                <a:solidFill>
                  <a:schemeClr val="bg1"/>
                </a:solidFill>
                <a:cs typeface="B Nazanin" pitchFamily="2" charset="-78"/>
              </a:rPr>
              <a:t>  به شرطي كه فواصل نوبتها كمتر از 4  هفته نباشد ضروري است .</a:t>
            </a:r>
          </a:p>
          <a:p>
            <a:pPr>
              <a:buFont typeface="Wingdings" pitchFamily="2" charset="2"/>
              <a:buChar char="§"/>
            </a:pPr>
            <a:r>
              <a:rPr lang="fa-IR" dirty="0" smtClean="0">
                <a:solidFill>
                  <a:schemeClr val="bg1"/>
                </a:solidFill>
                <a:cs typeface="B Nazanin" pitchFamily="2" charset="-78"/>
              </a:rPr>
              <a:t>در افراد  7  ساله و بالاتر از توام بزرگسالان (  </a:t>
            </a:r>
            <a:r>
              <a:rPr lang="en-US" dirty="0" smtClean="0">
                <a:solidFill>
                  <a:schemeClr val="bg1"/>
                </a:solidFill>
                <a:cs typeface="B Nazanin" pitchFamily="2" charset="-78"/>
              </a:rPr>
              <a:t>Td</a:t>
            </a:r>
            <a:r>
              <a:rPr lang="fa-IR" dirty="0" smtClean="0">
                <a:solidFill>
                  <a:schemeClr val="bg1"/>
                </a:solidFill>
                <a:cs typeface="B Nazanin" pitchFamily="2" charset="-78"/>
              </a:rPr>
              <a:t> )  استفاده مي شود در افراديكه داراي كارت واكسيناسيون باشند چنانچه واكسيناسيون آنها كامل باشد تنها يك تزريق يادآور </a:t>
            </a:r>
            <a:r>
              <a:rPr lang="en-US" dirty="0" smtClean="0">
                <a:solidFill>
                  <a:schemeClr val="bg1"/>
                </a:solidFill>
                <a:cs typeface="B Nazanin" pitchFamily="2" charset="-78"/>
              </a:rPr>
              <a:t>DPT</a:t>
            </a:r>
            <a:r>
              <a:rPr lang="fa-IR" dirty="0" smtClean="0">
                <a:solidFill>
                  <a:schemeClr val="bg1"/>
                </a:solidFill>
                <a:cs typeface="B Nazanin" pitchFamily="2" charset="-78"/>
              </a:rPr>
              <a:t>  يا </a:t>
            </a:r>
            <a:r>
              <a:rPr lang="en-US" dirty="0" smtClean="0">
                <a:solidFill>
                  <a:schemeClr val="bg1"/>
                </a:solidFill>
                <a:cs typeface="B Nazanin" pitchFamily="2" charset="-78"/>
              </a:rPr>
              <a:t>DT</a:t>
            </a:r>
            <a:r>
              <a:rPr lang="fa-IR" dirty="0" smtClean="0">
                <a:solidFill>
                  <a:schemeClr val="bg1"/>
                </a:solidFill>
                <a:cs typeface="B Nazanin" pitchFamily="2" charset="-78"/>
              </a:rPr>
              <a:t>   يا </a:t>
            </a:r>
            <a:r>
              <a:rPr lang="en-US" dirty="0" smtClean="0">
                <a:solidFill>
                  <a:schemeClr val="bg1"/>
                </a:solidFill>
                <a:cs typeface="B Nazanin" pitchFamily="2" charset="-78"/>
              </a:rPr>
              <a:t>Td</a:t>
            </a:r>
            <a:r>
              <a:rPr lang="fa-IR" dirty="0" smtClean="0">
                <a:solidFill>
                  <a:schemeClr val="bg1"/>
                </a:solidFill>
                <a:cs typeface="B Nazanin" pitchFamily="2" charset="-78"/>
              </a:rPr>
              <a:t>  بر حسب سن و چنانچه واكسيناسيون ناقص داشته باشند بايد نسبت به تكميل واكسيناسيون آنها اقدام كرد . </a:t>
            </a:r>
            <a:endParaRPr lang="en-US" dirty="0" smtClean="0">
              <a:solidFill>
                <a:schemeClr val="bg1"/>
              </a:solidFill>
              <a:cs typeface="B Nazanin" pitchFamily="2" charset="-78"/>
            </a:endParaRPr>
          </a:p>
          <a:p>
            <a:pPr>
              <a:buNone/>
            </a:pPr>
            <a:r>
              <a:rPr lang="fa-IR" dirty="0" smtClean="0">
                <a:solidFill>
                  <a:schemeClr val="bg1"/>
                </a:solidFill>
                <a:cs typeface="B Nazanin" pitchFamily="2" charset="-78"/>
              </a:rPr>
              <a:t>تعداد و مقدار دوز بايستي به اندازه مجاز ( پيشنهاد شده )   محدود شود زيرا كه افزايش مقدار  </a:t>
            </a:r>
            <a:r>
              <a:rPr lang="en-US" dirty="0" smtClean="0">
                <a:solidFill>
                  <a:schemeClr val="bg1"/>
                </a:solidFill>
                <a:cs typeface="B Nazanin" pitchFamily="2" charset="-78"/>
              </a:rPr>
              <a:t>Td</a:t>
            </a:r>
            <a:r>
              <a:rPr lang="fa-IR" dirty="0" smtClean="0">
                <a:solidFill>
                  <a:schemeClr val="bg1"/>
                </a:solidFill>
                <a:cs typeface="B Nazanin" pitchFamily="2" charset="-78"/>
              </a:rPr>
              <a:t>   ،   </a:t>
            </a:r>
            <a:r>
              <a:rPr lang="en-US" dirty="0" smtClean="0">
                <a:solidFill>
                  <a:schemeClr val="bg1"/>
                </a:solidFill>
                <a:cs typeface="B Nazanin" pitchFamily="2" charset="-78"/>
              </a:rPr>
              <a:t>DT</a:t>
            </a:r>
            <a:r>
              <a:rPr lang="fa-IR" dirty="0" smtClean="0">
                <a:solidFill>
                  <a:schemeClr val="bg1"/>
                </a:solidFill>
                <a:cs typeface="B Nazanin" pitchFamily="2" charset="-78"/>
              </a:rPr>
              <a:t>  يا </a:t>
            </a:r>
            <a:r>
              <a:rPr lang="en-US" dirty="0" smtClean="0">
                <a:solidFill>
                  <a:schemeClr val="bg1"/>
                </a:solidFill>
                <a:cs typeface="B Nazanin" pitchFamily="2" charset="-78"/>
              </a:rPr>
              <a:t>DPT</a:t>
            </a:r>
            <a:r>
              <a:rPr lang="fa-IR" dirty="0" smtClean="0">
                <a:solidFill>
                  <a:schemeClr val="bg1"/>
                </a:solidFill>
                <a:cs typeface="B Nazanin" pitchFamily="2" charset="-78"/>
              </a:rPr>
              <a:t>   ممكن است باعث واكنشهاي شديد شود .</a:t>
            </a:r>
            <a:endParaRPr lang="en-US" dirty="0" smtClean="0">
              <a:solidFill>
                <a:schemeClr val="bg1"/>
              </a:solidFill>
              <a:cs typeface="B Nazanin" pitchFamily="2" charset="-78"/>
            </a:endParaRPr>
          </a:p>
          <a:p>
            <a:endParaRPr lang="fa-IR"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642918"/>
            <a:ext cx="8229600" cy="1143000"/>
          </a:xfrm>
        </p:spPr>
        <p:txBody>
          <a:bodyPr>
            <a:normAutofit fontScale="90000"/>
          </a:bodyPr>
          <a:lstStyle/>
          <a:p>
            <a:pPr algn="r"/>
            <a:r>
              <a:rPr lang="fa-IR" b="1" dirty="0" smtClean="0">
                <a:solidFill>
                  <a:schemeClr val="accent6">
                    <a:lumMod val="75000"/>
                  </a:schemeClr>
                </a:solidFill>
                <a:cs typeface="B Nazanin" pitchFamily="2" charset="-78"/>
              </a:rPr>
              <a:t/>
            </a:r>
            <a:br>
              <a:rPr lang="fa-IR" b="1" dirty="0" smtClean="0">
                <a:solidFill>
                  <a:schemeClr val="accent6">
                    <a:lumMod val="75000"/>
                  </a:schemeClr>
                </a:solidFill>
                <a:cs typeface="B Nazanin" pitchFamily="2" charset="-78"/>
              </a:rPr>
            </a:br>
            <a:r>
              <a:rPr lang="fa-IR" b="1" dirty="0" smtClean="0">
                <a:solidFill>
                  <a:schemeClr val="accent6">
                    <a:lumMod val="75000"/>
                  </a:schemeClr>
                </a:solidFill>
                <a:cs typeface="B Nazanin" pitchFamily="2" charset="-78"/>
              </a:rPr>
              <a:t/>
            </a:r>
            <a:br>
              <a:rPr lang="fa-IR" b="1" dirty="0" smtClean="0">
                <a:solidFill>
                  <a:schemeClr val="accent6">
                    <a:lumMod val="75000"/>
                  </a:schemeClr>
                </a:solidFill>
                <a:cs typeface="B Nazanin" pitchFamily="2" charset="-78"/>
              </a:rPr>
            </a:br>
            <a:r>
              <a:rPr lang="fa-IR" b="1" dirty="0" smtClean="0">
                <a:solidFill>
                  <a:schemeClr val="accent6">
                    <a:lumMod val="75000"/>
                  </a:schemeClr>
                </a:solidFill>
                <a:cs typeface="B Nazanin" pitchFamily="2" charset="-78"/>
              </a:rPr>
              <a:t>درمان در جامعه  :</a:t>
            </a:r>
            <a:r>
              <a:rPr lang="en-US" dirty="0" smtClean="0">
                <a:solidFill>
                  <a:schemeClr val="accent6">
                    <a:lumMod val="75000"/>
                  </a:schemeClr>
                </a:solidFill>
              </a:rPr>
              <a:t/>
            </a:r>
            <a:br>
              <a:rPr lang="en-US" dirty="0" smtClean="0">
                <a:solidFill>
                  <a:schemeClr val="accent6">
                    <a:lumMod val="75000"/>
                  </a:schemeClr>
                </a:solidFill>
              </a:rPr>
            </a:br>
            <a:endParaRPr lang="fa-IR" dirty="0">
              <a:solidFill>
                <a:schemeClr val="accent6">
                  <a:lumMod val="75000"/>
                </a:schemeClr>
              </a:solidFill>
            </a:endParaRPr>
          </a:p>
        </p:txBody>
      </p:sp>
      <p:sp>
        <p:nvSpPr>
          <p:cNvPr id="3" name="Content Placeholder 2"/>
          <p:cNvSpPr>
            <a:spLocks noGrp="1"/>
          </p:cNvSpPr>
          <p:nvPr>
            <p:ph idx="1"/>
          </p:nvPr>
        </p:nvSpPr>
        <p:spPr/>
        <p:txBody>
          <a:bodyPr/>
          <a:lstStyle/>
          <a:p>
            <a:pPr>
              <a:buNone/>
            </a:pPr>
            <a:r>
              <a:rPr lang="fa-IR" dirty="0" smtClean="0">
                <a:solidFill>
                  <a:schemeClr val="bg1"/>
                </a:solidFill>
                <a:cs typeface="B Nazanin" pitchFamily="2" charset="-78"/>
              </a:rPr>
              <a:t>بر حسب در دسترس بودن آنتي بيوتيكها روش هاي زير جهت درمان بيماران توصيه مي شود .</a:t>
            </a:r>
            <a:endParaRPr lang="en-US" dirty="0" smtClean="0">
              <a:solidFill>
                <a:schemeClr val="bg1"/>
              </a:solidFill>
              <a:cs typeface="B Nazanin" pitchFamily="2" charset="-78"/>
            </a:endParaRPr>
          </a:p>
          <a:p>
            <a:r>
              <a:rPr lang="fa-IR" dirty="0" smtClean="0">
                <a:solidFill>
                  <a:schemeClr val="bg1"/>
                </a:solidFill>
                <a:cs typeface="B Nazanin" pitchFamily="2" charset="-78"/>
              </a:rPr>
              <a:t>موارد تماس بالقوه بيماران در جامعه بخصوص خويشاوندان ، دوستان همكلاسيهاي آنها را شناسائي  نمايند . اگر در كمتر از 7  روز قبل تماس چهره به چهره با بيمار داشته اند آن وقت درمان پيشگيري با پني سيلين يا اريتروماسين انجام دهيد . </a:t>
            </a:r>
            <a:endParaRPr lang="fa-IR" dirty="0">
              <a:solidFill>
                <a:schemeClr val="bg1"/>
              </a:solidFill>
              <a:cs typeface="B Nazanin" pitchFamily="2" charset="-78"/>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lnSpcReduction="10000"/>
          </a:bodyPr>
          <a:lstStyle/>
          <a:p>
            <a:r>
              <a:rPr lang="fa-IR" dirty="0" smtClean="0">
                <a:solidFill>
                  <a:schemeClr val="bg1"/>
                </a:solidFill>
                <a:cs typeface="B Nazanin" pitchFamily="2" charset="-78"/>
              </a:rPr>
              <a:t>اگر خدمات آزمايشگاهي كافي در دسترس است از بين موارد تماس ، موارد تماس بيماري را با گرفتن سواب و انجام كشت از گلو وبيني شناسائي و با پني سيلين يا اريترومايسين  درمان نمائيد </a:t>
            </a:r>
          </a:p>
          <a:p>
            <a:pPr lvl="0"/>
            <a:r>
              <a:rPr lang="fa-IR" dirty="0" smtClean="0">
                <a:solidFill>
                  <a:schemeClr val="bg1"/>
                </a:solidFill>
                <a:cs typeface="B Nazanin" pitchFamily="2" charset="-78"/>
              </a:rPr>
              <a:t>تامين واكسن :  اطمينان از دسترسي به مقادير متناسب واكسن براي اقدامات مبارزه اهميت دارد . مشخص كردن منابع دسترسي به واكسن و تعيين مكانيزمهائي براي اجرا اولويت دارد اگر منطقه وسيع است الزاماً  بايد براي وضعيت جغرافيائي و گروههاي جمعيتي اولويت بندي كرد . </a:t>
            </a:r>
            <a:endParaRPr lang="en-US" dirty="0" smtClean="0">
              <a:solidFill>
                <a:schemeClr val="bg1"/>
              </a:solidFill>
              <a:cs typeface="B Nazanin" pitchFamily="2" charset="-78"/>
            </a:endParaRPr>
          </a:p>
          <a:p>
            <a:pPr lvl="0"/>
            <a:r>
              <a:rPr lang="fa-IR" dirty="0" smtClean="0">
                <a:solidFill>
                  <a:schemeClr val="bg1"/>
                </a:solidFill>
                <a:cs typeface="B Nazanin" pitchFamily="2" charset="-78"/>
              </a:rPr>
              <a:t>قرنطينه  :  موارد تماس بزرگسالان كه به علت شغلي با مواد غذائي سرو كار دارند ( بخصوص   شير )  يا به عللي در محيط هاي بسته با كودكان در تماس هستند ( معلمين )  بايستي ايزوله شوند تا اينكه براساس آزمايشات ثابت شود كه حامل نيستند . </a:t>
            </a:r>
            <a:endParaRPr lang="en-US" dirty="0" smtClean="0">
              <a:solidFill>
                <a:schemeClr val="bg1"/>
              </a:solidFill>
              <a:cs typeface="B Nazanin" pitchFamily="2" charset="-78"/>
            </a:endParaRPr>
          </a:p>
          <a:p>
            <a:endParaRPr lang="fa-IR"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lnSpcReduction="10000"/>
          </a:bodyPr>
          <a:lstStyle/>
          <a:p>
            <a:pPr>
              <a:buNone/>
            </a:pPr>
            <a:r>
              <a:rPr lang="fa-IR" b="1" dirty="0" smtClean="0">
                <a:solidFill>
                  <a:schemeClr val="accent6">
                    <a:lumMod val="60000"/>
                    <a:lumOff val="40000"/>
                  </a:schemeClr>
                </a:solidFill>
                <a:cs typeface="B Nazanin" pitchFamily="2" charset="-78"/>
              </a:rPr>
              <a:t>فعاليتهاي جامعه نگر </a:t>
            </a:r>
            <a:endParaRPr lang="en-US" dirty="0" smtClean="0">
              <a:solidFill>
                <a:schemeClr val="accent6">
                  <a:lumMod val="60000"/>
                  <a:lumOff val="40000"/>
                </a:schemeClr>
              </a:solidFill>
              <a:cs typeface="B Nazanin" pitchFamily="2" charset="-78"/>
            </a:endParaRPr>
          </a:p>
          <a:p>
            <a:pPr>
              <a:buNone/>
            </a:pPr>
            <a:r>
              <a:rPr lang="fa-IR" dirty="0" smtClean="0">
                <a:solidFill>
                  <a:schemeClr val="bg1"/>
                </a:solidFill>
                <a:cs typeface="B Nazanin" pitchFamily="2" charset="-78"/>
              </a:rPr>
              <a:t>1-  شناسائي گروههاي حساس در مدارس ، مساجد و يا ساير گروهاي اجتماعي ديگر ( ايمن سازي اختصاصي را براي مصون كردن دانش آموزان و ساير گروههاي كه كارت معتبر واكسيناسيون ندارند انجام دهيد . </a:t>
            </a:r>
            <a:endParaRPr lang="en-US" dirty="0" smtClean="0">
              <a:solidFill>
                <a:schemeClr val="bg1"/>
              </a:solidFill>
              <a:cs typeface="B Nazanin" pitchFamily="2" charset="-78"/>
            </a:endParaRPr>
          </a:p>
          <a:p>
            <a:pPr>
              <a:buNone/>
            </a:pPr>
            <a:r>
              <a:rPr lang="fa-IR" dirty="0" smtClean="0">
                <a:solidFill>
                  <a:schemeClr val="bg1"/>
                </a:solidFill>
                <a:cs typeface="B Nazanin" pitchFamily="2" charset="-78"/>
              </a:rPr>
              <a:t>2-  به كاركنان بهداشتي منطقه ، در مورد اپيدمي هشدار دهيد و توصيه كنيد كه آنها همه موارد مشكوك را گزارش نمايند . همه كاركنان بهداشتي بايد بطور كامل ايمنسازي شوند و هر ده سال يكبار يك نوبت توام بزرگسال (</a:t>
            </a:r>
            <a:r>
              <a:rPr lang="en-US" dirty="0" smtClean="0">
                <a:solidFill>
                  <a:schemeClr val="bg1"/>
                </a:solidFill>
                <a:cs typeface="B Nazanin" pitchFamily="2" charset="-78"/>
              </a:rPr>
              <a:t>(Td</a:t>
            </a:r>
            <a:r>
              <a:rPr lang="fa-IR" dirty="0" smtClean="0">
                <a:solidFill>
                  <a:schemeClr val="bg1"/>
                </a:solidFill>
                <a:cs typeface="B Nazanin" pitchFamily="2" charset="-78"/>
              </a:rPr>
              <a:t>   دريافت نمايند . </a:t>
            </a:r>
            <a:endParaRPr lang="en-US" dirty="0" smtClean="0">
              <a:solidFill>
                <a:schemeClr val="bg1"/>
              </a:solidFill>
              <a:cs typeface="B Nazanin" pitchFamily="2" charset="-78"/>
            </a:endParaRPr>
          </a:p>
          <a:p>
            <a:pPr>
              <a:buNone/>
            </a:pPr>
            <a:r>
              <a:rPr lang="fa-IR" dirty="0" smtClean="0">
                <a:solidFill>
                  <a:schemeClr val="bg1"/>
                </a:solidFill>
                <a:cs typeface="B Nazanin" pitchFamily="2" charset="-78"/>
              </a:rPr>
              <a:t>3-  اپيدمي را به مردم اطلاع دهيد و به آنها توصيه كنيد كه چه كنند .</a:t>
            </a:r>
            <a:endParaRPr lang="en-US" dirty="0" smtClean="0">
              <a:solidFill>
                <a:schemeClr val="bg1"/>
              </a:solidFill>
              <a:cs typeface="B Nazanin" pitchFamily="2" charset="-78"/>
            </a:endParaRPr>
          </a:p>
          <a:p>
            <a:pPr>
              <a:buNone/>
            </a:pPr>
            <a:r>
              <a:rPr lang="fa-IR" dirty="0" smtClean="0">
                <a:solidFill>
                  <a:schemeClr val="bg1"/>
                </a:solidFill>
                <a:cs typeface="B Nazanin" pitchFamily="2" charset="-78"/>
              </a:rPr>
              <a:t>4-  پرستاران و كاركنان بخش هائي كه براي بستري كردن مبتلا يان به ديفتري اختصاص يافته است را آموزش دهيد . </a:t>
            </a:r>
            <a:endParaRPr lang="en-US" dirty="0">
              <a:solidFill>
                <a:schemeClr val="bg1"/>
              </a:solidFill>
              <a:cs typeface="B Nazanin" pitchFamily="2" charset="-78"/>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fa-IR" dirty="0"/>
          </a:p>
        </p:txBody>
      </p:sp>
      <p:sp>
        <p:nvSpPr>
          <p:cNvPr id="3" name="Content Placeholder 2"/>
          <p:cNvSpPr>
            <a:spLocks noGrp="1"/>
          </p:cNvSpPr>
          <p:nvPr>
            <p:ph idx="1"/>
          </p:nvPr>
        </p:nvSpPr>
        <p:spPr/>
        <p:txBody>
          <a:bodyPr/>
          <a:lstStyle/>
          <a:p>
            <a:r>
              <a:rPr lang="fa-IR" dirty="0" smtClean="0"/>
              <a:t> </a:t>
            </a:r>
            <a:r>
              <a:rPr lang="fa-IR" b="1" dirty="0" smtClean="0">
                <a:solidFill>
                  <a:schemeClr val="accent6">
                    <a:lumMod val="60000"/>
                    <a:lumOff val="40000"/>
                  </a:schemeClr>
                </a:solidFill>
                <a:cs typeface="B Nazanin" pitchFamily="2" charset="-78"/>
              </a:rPr>
              <a:t>عامل بيماري </a:t>
            </a:r>
            <a:r>
              <a:rPr lang="fa-IR" dirty="0" smtClean="0">
                <a:solidFill>
                  <a:schemeClr val="accent6">
                    <a:lumMod val="60000"/>
                    <a:lumOff val="40000"/>
                  </a:schemeClr>
                </a:solidFill>
                <a:cs typeface="B Nazanin" pitchFamily="2" charset="-78"/>
              </a:rPr>
              <a:t>: </a:t>
            </a:r>
            <a:r>
              <a:rPr lang="fa-IR" dirty="0" smtClean="0">
                <a:solidFill>
                  <a:schemeClr val="bg1">
                    <a:lumMod val="95000"/>
                  </a:schemeClr>
                </a:solidFill>
                <a:cs typeface="B Nazanin" pitchFamily="2" charset="-78"/>
              </a:rPr>
              <a:t>كورينه باكتريوم ديفتريه  ( باسيل لوفلر)</a:t>
            </a:r>
          </a:p>
          <a:p>
            <a:r>
              <a:rPr lang="fa-IR" b="1" dirty="0" smtClean="0">
                <a:solidFill>
                  <a:schemeClr val="accent6">
                    <a:lumMod val="60000"/>
                    <a:lumOff val="40000"/>
                  </a:schemeClr>
                </a:solidFill>
                <a:cs typeface="B Nazanin" pitchFamily="2" charset="-78"/>
              </a:rPr>
              <a:t>محل باكتري </a:t>
            </a:r>
            <a:r>
              <a:rPr lang="fa-IR" dirty="0" smtClean="0">
                <a:solidFill>
                  <a:schemeClr val="accent6">
                    <a:lumMod val="60000"/>
                    <a:lumOff val="40000"/>
                  </a:schemeClr>
                </a:solidFill>
                <a:cs typeface="B Nazanin" pitchFamily="2" charset="-78"/>
              </a:rPr>
              <a:t>: </a:t>
            </a:r>
            <a:r>
              <a:rPr lang="fa-IR" dirty="0" smtClean="0">
                <a:solidFill>
                  <a:schemeClr val="bg1">
                    <a:lumMod val="95000"/>
                  </a:schemeClr>
                </a:solidFill>
                <a:cs typeface="B Nazanin" pitchFamily="2" charset="-78"/>
              </a:rPr>
              <a:t>معمولا“ بيني – حلق – حنجره است اما پوست ، ملتحمه ، گوش، دستگاه ژنيتال و قسمتهاي ديگر بدن  </a:t>
            </a:r>
          </a:p>
          <a:p>
            <a:r>
              <a:rPr lang="fa-IR" dirty="0" smtClean="0">
                <a:solidFill>
                  <a:schemeClr val="bg1">
                    <a:lumMod val="95000"/>
                  </a:schemeClr>
                </a:solidFill>
                <a:cs typeface="B Nazanin" pitchFamily="2" charset="-78"/>
              </a:rPr>
              <a:t>باسيل ها به طور موضعي تكثير شده و اگزو توكسين قوي آزاد مي نمايد كه باعث ايجاد غشاء كاذب و احتقان بافتهاي اطراف و بزرگي غدد لنفاوي موضعي مي گردد</a:t>
            </a:r>
            <a:r>
              <a:rPr lang="fa-IR" dirty="0" smtClean="0">
                <a:solidFill>
                  <a:schemeClr val="bg1"/>
                </a:solidFill>
                <a:cs typeface="B Nazanin" pitchFamily="2" charset="-78"/>
              </a:rPr>
              <a:t>.</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lnSpcReduction="10000"/>
          </a:bodyPr>
          <a:lstStyle/>
          <a:p>
            <a:pPr>
              <a:buNone/>
            </a:pPr>
            <a:r>
              <a:rPr lang="fa-IR" b="1" dirty="0" smtClean="0">
                <a:solidFill>
                  <a:schemeClr val="accent6">
                    <a:lumMod val="60000"/>
                    <a:lumOff val="40000"/>
                  </a:schemeClr>
                </a:solidFill>
                <a:cs typeface="B Nazanin" pitchFamily="2" charset="-78"/>
              </a:rPr>
              <a:t>جستجوي مورد ( يا موارد ) :</a:t>
            </a:r>
            <a:r>
              <a:rPr lang="fa-IR" dirty="0" smtClean="0">
                <a:solidFill>
                  <a:schemeClr val="accent6">
                    <a:lumMod val="60000"/>
                    <a:lumOff val="40000"/>
                  </a:schemeClr>
                </a:solidFill>
                <a:cs typeface="B Nazanin" pitchFamily="2" charset="-78"/>
              </a:rPr>
              <a:t>  </a:t>
            </a:r>
            <a:r>
              <a:rPr lang="fa-IR" dirty="0" smtClean="0">
                <a:solidFill>
                  <a:schemeClr val="bg1"/>
                </a:solidFill>
                <a:cs typeface="B Nazanin" pitchFamily="2" charset="-78"/>
              </a:rPr>
              <a:t>تعيين جايگاه بيمار و ارتباط همه گيري شناسي بين موارد بسيار اهميت دارد چنين جستجوئي  ممكن است منجر به كشف موارد ديگر شده و به برنامه ريزي عمليات مبارزه كمك نمايد اگر چه به علت وجود حاملين در مورد ديفتري اين كار ممكن است مشكل باشد .</a:t>
            </a:r>
            <a:endParaRPr lang="en-US" dirty="0" smtClean="0">
              <a:solidFill>
                <a:schemeClr val="bg1"/>
              </a:solidFill>
              <a:cs typeface="B Nazanin" pitchFamily="2" charset="-78"/>
            </a:endParaRPr>
          </a:p>
          <a:p>
            <a:pPr>
              <a:buNone/>
            </a:pPr>
            <a:r>
              <a:rPr lang="fa-IR" b="1" dirty="0" smtClean="0">
                <a:solidFill>
                  <a:schemeClr val="bg1"/>
                </a:solidFill>
                <a:cs typeface="B Nazanin" pitchFamily="2" charset="-78"/>
              </a:rPr>
              <a:t>ث -</a:t>
            </a:r>
            <a:r>
              <a:rPr lang="fa-IR" dirty="0" smtClean="0">
                <a:solidFill>
                  <a:schemeClr val="bg1"/>
                </a:solidFill>
                <a:cs typeface="B Nazanin" pitchFamily="2" charset="-78"/>
              </a:rPr>
              <a:t>  </a:t>
            </a:r>
            <a:r>
              <a:rPr lang="fa-IR" b="1" dirty="0" smtClean="0">
                <a:solidFill>
                  <a:schemeClr val="accent6">
                    <a:lumMod val="60000"/>
                    <a:lumOff val="40000"/>
                  </a:schemeClr>
                </a:solidFill>
                <a:cs typeface="B Nazanin" pitchFamily="2" charset="-78"/>
              </a:rPr>
              <a:t>هماهنگي عمليات كنترل طغيان  </a:t>
            </a:r>
            <a:r>
              <a:rPr lang="en-US" b="1" dirty="0" smtClean="0">
                <a:solidFill>
                  <a:schemeClr val="accent6">
                    <a:lumMod val="60000"/>
                    <a:lumOff val="40000"/>
                  </a:schemeClr>
                </a:solidFill>
                <a:cs typeface="B Nazanin" pitchFamily="2" charset="-78"/>
              </a:rPr>
              <a:t>Outbreak</a:t>
            </a:r>
            <a:r>
              <a:rPr lang="fa-IR" b="1" dirty="0" smtClean="0">
                <a:solidFill>
                  <a:schemeClr val="bg1"/>
                </a:solidFill>
                <a:cs typeface="B Nazanin" pitchFamily="2" charset="-78"/>
              </a:rPr>
              <a:t>  :</a:t>
            </a:r>
            <a:r>
              <a:rPr lang="fa-IR" dirty="0" smtClean="0">
                <a:solidFill>
                  <a:schemeClr val="bg1"/>
                </a:solidFill>
                <a:cs typeface="B Nazanin" pitchFamily="2" charset="-78"/>
              </a:rPr>
              <a:t>  برقراري تماس مكرر با همه كاركنان درگير در طغيان حائز اهميت است بخصوص رهبران جامعه و ديگر افراد مشاركت كننده بايد از پيشرفت همه گيري و چگونگي درگير شدن با آن آگاه شوند . در جريان طغيان و پس از آن براي مقبوليت ايمنسازي ، اعزام گروههاي بررسي كننده به منظور گردآوري اطلاعات اساسي راجع به موارد ضرورت دارد علاوه بر آن تشكيل گروههاي اختصاصي ايمنسازي ممكن است لازم باشد.</a:t>
            </a:r>
            <a:endParaRPr lang="en-US" dirty="0" smtClean="0">
              <a:solidFill>
                <a:schemeClr val="bg1"/>
              </a:solidFill>
              <a:cs typeface="B Nazanin" pitchFamily="2" charset="-78"/>
            </a:endParaRPr>
          </a:p>
          <a:p>
            <a:endParaRPr lang="fa-IR"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lgn="r"/>
            <a:r>
              <a:rPr lang="fa-IR" b="1" dirty="0" smtClean="0"/>
              <a:t/>
            </a:r>
            <a:br>
              <a:rPr lang="fa-IR" b="1" dirty="0" smtClean="0"/>
            </a:br>
            <a:r>
              <a:rPr lang="fa-IR" b="1" dirty="0" smtClean="0">
                <a:solidFill>
                  <a:schemeClr val="accent6">
                    <a:lumMod val="75000"/>
                  </a:schemeClr>
                </a:solidFill>
                <a:cs typeface="B Nazanin" pitchFamily="2" charset="-78"/>
              </a:rPr>
              <a:t>نوشتن گزارش همه گيري </a:t>
            </a:r>
            <a:r>
              <a:rPr lang="fa-IR" b="1" dirty="0" smtClean="0">
                <a:cs typeface="B Nazanin" pitchFamily="2" charset="-78"/>
              </a:rPr>
              <a:t>:</a:t>
            </a:r>
            <a:r>
              <a:rPr lang="en-US" dirty="0" smtClean="0">
                <a:cs typeface="B Nazanin" pitchFamily="2" charset="-78"/>
              </a:rPr>
              <a:t/>
            </a:r>
            <a:br>
              <a:rPr lang="en-US" dirty="0" smtClean="0">
                <a:cs typeface="B Nazanin" pitchFamily="2" charset="-78"/>
              </a:rPr>
            </a:br>
            <a:endParaRPr lang="fa-IR" dirty="0">
              <a:cs typeface="B Nazanin" pitchFamily="2" charset="-78"/>
            </a:endParaRPr>
          </a:p>
        </p:txBody>
      </p:sp>
      <p:sp>
        <p:nvSpPr>
          <p:cNvPr id="3" name="Content Placeholder 2"/>
          <p:cNvSpPr>
            <a:spLocks noGrp="1"/>
          </p:cNvSpPr>
          <p:nvPr>
            <p:ph idx="1"/>
          </p:nvPr>
        </p:nvSpPr>
        <p:spPr/>
        <p:txBody>
          <a:bodyPr>
            <a:normAutofit/>
          </a:bodyPr>
          <a:lstStyle/>
          <a:p>
            <a:pPr>
              <a:buNone/>
            </a:pPr>
            <a:r>
              <a:rPr lang="fa-IR" dirty="0" smtClean="0">
                <a:solidFill>
                  <a:schemeClr val="bg1"/>
                </a:solidFill>
                <a:cs typeface="B Nazanin" pitchFamily="2" charset="-78"/>
              </a:rPr>
              <a:t>بررسي علل ايجاد همه گيري  و كشف گزارش اشتباهاتي كه در طول كنترل طغيان اتفاق افتاده است . اهميت زيادي دارد اين اطلاعات براي كمك به تعيين اثر بخشي برنامه ايمنسازي و برطرف نمودن نقاط ضعف آن بسيار سودمند خواهد بود .</a:t>
            </a:r>
            <a:endParaRPr lang="en-US" dirty="0" smtClean="0">
              <a:solidFill>
                <a:schemeClr val="bg1"/>
              </a:solidFill>
              <a:cs typeface="B Nazanin" pitchFamily="2" charset="-78"/>
            </a:endParaRPr>
          </a:p>
          <a:p>
            <a:pPr>
              <a:buNone/>
            </a:pPr>
            <a:r>
              <a:rPr lang="fa-IR" b="1" dirty="0" smtClean="0">
                <a:solidFill>
                  <a:schemeClr val="accent6">
                    <a:lumMod val="60000"/>
                    <a:lumOff val="40000"/>
                  </a:schemeClr>
                </a:solidFill>
                <a:cs typeface="B Nazanin" pitchFamily="2" charset="-78"/>
              </a:rPr>
              <a:t>مثال :</a:t>
            </a:r>
            <a:r>
              <a:rPr lang="fa-IR" dirty="0" smtClean="0">
                <a:solidFill>
                  <a:schemeClr val="accent6">
                    <a:lumMod val="60000"/>
                    <a:lumOff val="40000"/>
                  </a:schemeClr>
                </a:solidFill>
                <a:cs typeface="B Nazanin" pitchFamily="2" charset="-78"/>
              </a:rPr>
              <a:t> </a:t>
            </a:r>
            <a:r>
              <a:rPr lang="fa-IR" dirty="0" smtClean="0">
                <a:solidFill>
                  <a:schemeClr val="bg1"/>
                </a:solidFill>
                <a:cs typeface="B Nazanin" pitchFamily="2" charset="-78"/>
              </a:rPr>
              <a:t>اگر موارد بيماري در بين مهاجرين اتفاق افتاده باشد گروه مهاجر بايد به محض ورود به منطقه واكسينه شوند . اگر تجربيات حاصل از مراقبت همه گيري توصيف گردد مي تواند در برخورد با همه گيريهاي بعدي ديفتري يا ساير بيماريهاي قابل پيشگيري به وسيله واكسن مفيد واقع شود .</a:t>
            </a:r>
            <a:endParaRPr lang="en-US" dirty="0" smtClean="0">
              <a:solidFill>
                <a:schemeClr val="bg1"/>
              </a:solidFill>
              <a:cs typeface="B Nazanin" pitchFamily="2" charset="-78"/>
            </a:endParaRPr>
          </a:p>
          <a:p>
            <a:endParaRPr lang="fa-IR"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pPr>
              <a:buNone/>
            </a:pPr>
            <a:r>
              <a:rPr lang="fa-IR" dirty="0" smtClean="0">
                <a:solidFill>
                  <a:schemeClr val="bg1"/>
                </a:solidFill>
                <a:cs typeface="B Nazanin" pitchFamily="2" charset="-78"/>
              </a:rPr>
              <a:t>يك گزارش بايد حداقل شامل قسمتهاي زير باشد  :</a:t>
            </a:r>
            <a:endParaRPr lang="en-US" dirty="0" smtClean="0">
              <a:solidFill>
                <a:schemeClr val="bg1"/>
              </a:solidFill>
              <a:cs typeface="B Nazanin" pitchFamily="2" charset="-78"/>
            </a:endParaRPr>
          </a:p>
          <a:p>
            <a:pPr lvl="0">
              <a:buNone/>
            </a:pPr>
            <a:r>
              <a:rPr lang="fa-IR" dirty="0" smtClean="0">
                <a:solidFill>
                  <a:schemeClr val="bg1"/>
                </a:solidFill>
                <a:cs typeface="B Nazanin" pitchFamily="2" charset="-78"/>
              </a:rPr>
              <a:t>مقدمه ( چگونه همه گيري گزارش و مراقبت شده و غيره ) </a:t>
            </a:r>
            <a:endParaRPr lang="en-US" dirty="0" smtClean="0">
              <a:solidFill>
                <a:schemeClr val="bg1"/>
              </a:solidFill>
              <a:cs typeface="B Nazanin" pitchFamily="2" charset="-78"/>
            </a:endParaRPr>
          </a:p>
          <a:p>
            <a:pPr lvl="0">
              <a:buNone/>
            </a:pPr>
            <a:r>
              <a:rPr lang="fa-IR" dirty="0" smtClean="0">
                <a:solidFill>
                  <a:schemeClr val="bg1"/>
                </a:solidFill>
                <a:cs typeface="B Nazanin" pitchFamily="2" charset="-78"/>
              </a:rPr>
              <a:t>توصيف افزايش موارد </a:t>
            </a:r>
            <a:r>
              <a:rPr lang="en-US" dirty="0" smtClean="0">
                <a:solidFill>
                  <a:schemeClr val="bg1"/>
                </a:solidFill>
                <a:cs typeface="B Nazanin" pitchFamily="2" charset="-78"/>
              </a:rPr>
              <a:t>Outbreak</a:t>
            </a:r>
            <a:r>
              <a:rPr lang="fa-IR" dirty="0" smtClean="0">
                <a:solidFill>
                  <a:schemeClr val="bg1"/>
                </a:solidFill>
                <a:cs typeface="B Nazanin" pitchFamily="2" charset="-78"/>
              </a:rPr>
              <a:t>  </a:t>
            </a:r>
            <a:endParaRPr lang="en-US" dirty="0" smtClean="0">
              <a:solidFill>
                <a:schemeClr val="bg1"/>
              </a:solidFill>
              <a:cs typeface="B Nazanin" pitchFamily="2" charset="-78"/>
            </a:endParaRPr>
          </a:p>
          <a:p>
            <a:pPr lvl="0">
              <a:buNone/>
            </a:pPr>
            <a:r>
              <a:rPr lang="fa-IR" dirty="0" smtClean="0">
                <a:solidFill>
                  <a:schemeClr val="bg1"/>
                </a:solidFill>
                <a:cs typeface="B Nazanin" pitchFamily="2" charset="-78"/>
              </a:rPr>
              <a:t>تجزيه و تحليل افزايش موارد </a:t>
            </a:r>
            <a:endParaRPr lang="en-US" dirty="0" smtClean="0">
              <a:solidFill>
                <a:schemeClr val="bg1"/>
              </a:solidFill>
              <a:cs typeface="B Nazanin" pitchFamily="2" charset="-78"/>
            </a:endParaRPr>
          </a:p>
          <a:p>
            <a:pPr lvl="0">
              <a:buNone/>
            </a:pPr>
            <a:r>
              <a:rPr lang="fa-IR" dirty="0" smtClean="0">
                <a:solidFill>
                  <a:schemeClr val="bg1"/>
                </a:solidFill>
                <a:cs typeface="B Nazanin" pitchFamily="2" charset="-78"/>
              </a:rPr>
              <a:t>روشهاي مراقبت</a:t>
            </a:r>
            <a:endParaRPr lang="en-US" dirty="0" smtClean="0">
              <a:solidFill>
                <a:schemeClr val="bg1"/>
              </a:solidFill>
              <a:cs typeface="B Nazanin" pitchFamily="2" charset="-78"/>
            </a:endParaRPr>
          </a:p>
          <a:p>
            <a:pPr lvl="0">
              <a:buNone/>
            </a:pPr>
            <a:r>
              <a:rPr lang="fa-IR" dirty="0" smtClean="0">
                <a:solidFill>
                  <a:schemeClr val="bg1"/>
                </a:solidFill>
                <a:cs typeface="B Nazanin" pitchFamily="2" charset="-78"/>
              </a:rPr>
              <a:t>اقدامات كنترلي اتخاذ شده </a:t>
            </a:r>
            <a:endParaRPr lang="en-US" dirty="0" smtClean="0">
              <a:solidFill>
                <a:schemeClr val="bg1"/>
              </a:solidFill>
              <a:cs typeface="B Nazanin" pitchFamily="2" charset="-78"/>
            </a:endParaRPr>
          </a:p>
          <a:p>
            <a:pPr lvl="0">
              <a:buNone/>
            </a:pPr>
            <a:r>
              <a:rPr lang="fa-IR" dirty="0" smtClean="0">
                <a:solidFill>
                  <a:schemeClr val="bg1"/>
                </a:solidFill>
                <a:cs typeface="B Nazanin" pitchFamily="2" charset="-78"/>
              </a:rPr>
              <a:t>مشكلاتي كه در پيش رو قرار گرفته است </a:t>
            </a:r>
            <a:endParaRPr lang="en-US" dirty="0" smtClean="0">
              <a:solidFill>
                <a:schemeClr val="bg1"/>
              </a:solidFill>
              <a:cs typeface="B Nazanin" pitchFamily="2" charset="-78"/>
            </a:endParaRPr>
          </a:p>
          <a:p>
            <a:pPr lvl="0">
              <a:buNone/>
            </a:pPr>
            <a:r>
              <a:rPr lang="fa-IR" dirty="0" smtClean="0">
                <a:solidFill>
                  <a:schemeClr val="bg1"/>
                </a:solidFill>
                <a:cs typeface="B Nazanin" pitchFamily="2" charset="-78"/>
              </a:rPr>
              <a:t>نتيجه گيري و پيشنهادات </a:t>
            </a:r>
            <a:endParaRPr lang="en-US" dirty="0" smtClean="0">
              <a:solidFill>
                <a:schemeClr val="bg1"/>
              </a:solidFill>
              <a:cs typeface="B Nazanin" pitchFamily="2" charset="-78"/>
            </a:endParaRPr>
          </a:p>
          <a:p>
            <a:endParaRPr lang="fa-IR"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sp>
        <p:nvSpPr>
          <p:cNvPr id="3" name="Content Placeholder 2"/>
          <p:cNvSpPr>
            <a:spLocks noGrp="1"/>
          </p:cNvSpPr>
          <p:nvPr>
            <p:ph idx="1"/>
          </p:nvPr>
        </p:nvSpPr>
        <p:spPr/>
        <p:txBody>
          <a:bodyPr/>
          <a:lstStyle/>
          <a:p>
            <a:pPr>
              <a:buNone/>
            </a:pPr>
            <a:r>
              <a:rPr lang="fa-IR" dirty="0" smtClean="0">
                <a:solidFill>
                  <a:schemeClr val="bg1"/>
                </a:solidFill>
                <a:cs typeface="B Nazanin" pitchFamily="2" charset="-78"/>
              </a:rPr>
              <a:t>واژه ايمني در رابطه با ديفتري يك اصطلاح نسبي است و ايمني مطلق به احتمال زياد مفهومي ندارد و منفي بودن آزمون شيك نيز خود ناشي از وجود سطوح مختلفي از پادتن در بدن افراد مختلف مي باشد.هر چند عده اي نيز بر اين باورنيستند.</a:t>
            </a:r>
          </a:p>
          <a:p>
            <a:pPr>
              <a:buNone/>
            </a:pPr>
            <a:r>
              <a:rPr lang="fa-IR" dirty="0" smtClean="0">
                <a:cs typeface="B Nazanin" pitchFamily="2" charset="-78"/>
              </a:rPr>
              <a:t> </a:t>
            </a:r>
          </a:p>
          <a:p>
            <a:pPr>
              <a:buNone/>
            </a:pPr>
            <a:endParaRPr lang="fa-IR" dirty="0" smtClean="0">
              <a:cs typeface="B Nazanin" pitchFamily="2" charset="-78"/>
            </a:endParaRPr>
          </a:p>
          <a:p>
            <a:pPr>
              <a:buNone/>
            </a:pPr>
            <a:endParaRPr lang="fa-IR" dirty="0" smtClean="0">
              <a:cs typeface="B Nazanin" pitchFamily="2" charset="-78"/>
            </a:endParaRPr>
          </a:p>
          <a:p>
            <a:pPr>
              <a:buNone/>
            </a:pPr>
            <a:endParaRPr lang="fa-IR" dirty="0">
              <a:cs typeface="B Nazanin" pitchFamily="2" charset="-78"/>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bg1"/>
                </a:solidFill>
              </a:rPr>
              <a:t>Diphtheria in Thailand in the 1990s</a:t>
            </a:r>
            <a:endParaRPr lang="en-US" dirty="0">
              <a:solidFill>
                <a:schemeClr val="bg1"/>
              </a:solidFill>
            </a:endParaRPr>
          </a:p>
        </p:txBody>
      </p:sp>
      <p:sp>
        <p:nvSpPr>
          <p:cNvPr id="3" name="Content Placeholder 2"/>
          <p:cNvSpPr>
            <a:spLocks noGrp="1"/>
          </p:cNvSpPr>
          <p:nvPr>
            <p:ph idx="1"/>
          </p:nvPr>
        </p:nvSpPr>
        <p:spPr/>
        <p:txBody>
          <a:bodyPr>
            <a:normAutofit fontScale="77500" lnSpcReduction="20000"/>
          </a:bodyPr>
          <a:lstStyle/>
          <a:p>
            <a:pPr algn="just" rtl="0"/>
            <a:r>
              <a:rPr lang="en-US" dirty="0" smtClean="0">
                <a:solidFill>
                  <a:schemeClr val="bg1"/>
                </a:solidFill>
              </a:rPr>
              <a:t>Diphtheria remains endemic in developing countries, but there are limited published data on the subject. Thailand's diphtheria surveillance data are relatively complete and may give a fuller picture of the situation in similar countries. After </a:t>
            </a:r>
            <a:r>
              <a:rPr lang="en-US" i="1" u="sng" dirty="0" smtClean="0">
                <a:solidFill>
                  <a:schemeClr val="accent3"/>
                </a:solidFill>
              </a:rPr>
              <a:t>routine immunization </a:t>
            </a:r>
            <a:r>
              <a:rPr lang="en-US" dirty="0" smtClean="0">
                <a:solidFill>
                  <a:schemeClr val="bg1"/>
                </a:solidFill>
              </a:rPr>
              <a:t>began in 1977, the incidence of reported diphtheria decreased by &gt;98% to &lt;0.1 case per 100,000 persons annually in the 1990s. Despite infant immunization coverage of &gt;90%, diphtheria cases were reported throughout the 1990s, primarily among children &lt;15 years old. Outbreaks were linked to both persistent endemic circulation and to importation of </a:t>
            </a:r>
            <a:r>
              <a:rPr lang="en-US" dirty="0" err="1" smtClean="0">
                <a:solidFill>
                  <a:schemeClr val="bg1"/>
                </a:solidFill>
              </a:rPr>
              <a:t>toxigenic</a:t>
            </a:r>
            <a:r>
              <a:rPr lang="en-US" dirty="0" smtClean="0">
                <a:solidFill>
                  <a:schemeClr val="bg1"/>
                </a:solidFill>
              </a:rPr>
              <a:t> </a:t>
            </a:r>
            <a:r>
              <a:rPr lang="en-US" i="1" dirty="0" err="1" smtClean="0">
                <a:solidFill>
                  <a:schemeClr val="bg1"/>
                </a:solidFill>
              </a:rPr>
              <a:t>Corynebacterium</a:t>
            </a:r>
            <a:r>
              <a:rPr lang="en-US" i="1" dirty="0" smtClean="0">
                <a:solidFill>
                  <a:schemeClr val="bg1"/>
                </a:solidFill>
              </a:rPr>
              <a:t> </a:t>
            </a:r>
            <a:r>
              <a:rPr lang="en-US" i="1" dirty="0" err="1" smtClean="0">
                <a:solidFill>
                  <a:schemeClr val="bg1"/>
                </a:solidFill>
              </a:rPr>
              <a:t>diph-theriae</a:t>
            </a:r>
            <a:r>
              <a:rPr lang="en-US" i="1" dirty="0" smtClean="0">
                <a:solidFill>
                  <a:schemeClr val="bg1"/>
                </a:solidFill>
              </a:rPr>
              <a:t>;</a:t>
            </a:r>
            <a:r>
              <a:rPr lang="en-US" dirty="0" smtClean="0">
                <a:solidFill>
                  <a:schemeClr val="bg1"/>
                </a:solidFill>
              </a:rPr>
              <a:t> suboptimal immunization coverage in minority and disadvantaged groups contributed. A serologic survey found 25% of adults 20–39 years old and 14% of adolescents 10–19 years old lacked immunity to diphtheria; these data indicate an accumulation of susceptible adolescents and adults. Diphtheria remains a threat in Thailand; improvements in diphtheria control will depend on improving childhood immunization coverage in Thailand and the surrounding region </a:t>
            </a:r>
            <a:endParaRPr lang="en-US" dirty="0">
              <a:solidFill>
                <a:schemeClr val="bg1"/>
              </a:solidFill>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fa-IR" dirty="0" smtClean="0">
                <a:solidFill>
                  <a:schemeClr val="bg1"/>
                </a:solidFill>
                <a:cs typeface="B Nazanin" pitchFamily="2" charset="-78"/>
              </a:rPr>
              <a:t>1) بررسي سيستم مراقبت </a:t>
            </a:r>
          </a:p>
          <a:p>
            <a:r>
              <a:rPr lang="fa-IR" dirty="0" smtClean="0">
                <a:solidFill>
                  <a:schemeClr val="bg1"/>
                </a:solidFill>
                <a:cs typeface="B Nazanin" pitchFamily="2" charset="-78"/>
              </a:rPr>
              <a:t>2)بررسي پوشش واكسيناسيون (نمونه گيري خوشه اي)</a:t>
            </a:r>
          </a:p>
          <a:p>
            <a:r>
              <a:rPr lang="fa-IR" dirty="0" smtClean="0">
                <a:solidFill>
                  <a:schemeClr val="bg1"/>
                </a:solidFill>
                <a:cs typeface="B Nazanin" pitchFamily="2" charset="-78"/>
              </a:rPr>
              <a:t>3) بررسي </a:t>
            </a:r>
            <a:r>
              <a:rPr lang="en-US" dirty="0" smtClean="0">
                <a:solidFill>
                  <a:schemeClr val="bg1"/>
                </a:solidFill>
                <a:cs typeface="B Nazanin" pitchFamily="2" charset="-78"/>
              </a:rPr>
              <a:t>serology</a:t>
            </a:r>
            <a:r>
              <a:rPr lang="fa-IR" dirty="0" smtClean="0">
                <a:solidFill>
                  <a:schemeClr val="bg1"/>
                </a:solidFill>
                <a:cs typeface="B Nazanin" pitchFamily="2" charset="-78"/>
              </a:rPr>
              <a:t> (نمونه گيري تصادفي)</a:t>
            </a:r>
            <a:endParaRPr lang="en-US" dirty="0">
              <a:solidFill>
                <a:schemeClr val="bg1"/>
              </a:solidFill>
              <a:cs typeface="B Nazanin" pitchFamily="2" charset="-78"/>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214290"/>
            <a:ext cx="8229600" cy="1571636"/>
          </a:xfrm>
        </p:spPr>
        <p:txBody>
          <a:bodyPr>
            <a:normAutofit/>
          </a:bodyPr>
          <a:lstStyle/>
          <a:p>
            <a:r>
              <a:rPr lang="en-US" sz="2000" dirty="0" smtClean="0">
                <a:solidFill>
                  <a:schemeClr val="bg1"/>
                </a:solidFill>
              </a:rPr>
              <a:t>Reported incidence of diphtheria cases and deaths and infant immunization coverage with diphtheria </a:t>
            </a:r>
            <a:r>
              <a:rPr lang="en-US" sz="2000" dirty="0" err="1" smtClean="0">
                <a:solidFill>
                  <a:schemeClr val="bg1"/>
                </a:solidFill>
              </a:rPr>
              <a:t>toxoid</a:t>
            </a:r>
            <a:r>
              <a:rPr lang="en-US" sz="2000" dirty="0" smtClean="0">
                <a:solidFill>
                  <a:schemeClr val="bg1"/>
                </a:solidFill>
              </a:rPr>
              <a:t>—Thailand, 1968–1999. Coverage estimates for 1980–1981 are based on 1–3 provinces only. Coverage surveys were not conducted in 1997–1998; data </a:t>
            </a:r>
            <a:r>
              <a:rPr lang="fa-IR" sz="2000" dirty="0" smtClean="0">
                <a:solidFill>
                  <a:schemeClr val="bg1"/>
                </a:solidFill>
              </a:rPr>
              <a:t>(</a:t>
            </a:r>
            <a:r>
              <a:rPr lang="en-US" sz="2000" dirty="0" smtClean="0">
                <a:solidFill>
                  <a:schemeClr val="bg1"/>
                </a:solidFill>
              </a:rPr>
              <a:t>were not extrapolated between 96% (1996) and </a:t>
            </a:r>
            <a:r>
              <a:rPr lang="fa-IR" sz="2000" dirty="0" smtClean="0">
                <a:solidFill>
                  <a:schemeClr val="bg1"/>
                </a:solidFill>
              </a:rPr>
              <a:t>(</a:t>
            </a:r>
            <a:r>
              <a:rPr lang="en-US" sz="2000" dirty="0" smtClean="0">
                <a:solidFill>
                  <a:schemeClr val="bg1"/>
                </a:solidFill>
              </a:rPr>
              <a:t>97% (1999</a:t>
            </a:r>
            <a:endParaRPr lang="en-US" sz="2000" dirty="0">
              <a:solidFill>
                <a:schemeClr val="bg1"/>
              </a:solidFill>
            </a:endParaRPr>
          </a:p>
        </p:txBody>
      </p:sp>
      <p:pic>
        <p:nvPicPr>
          <p:cNvPr id="4" name="Content Placeholder 3" descr="http://jid.oxfordjournals.org/content/184/8/1035/F2.large.jpg"/>
          <p:cNvPicPr>
            <a:picLocks noGrp="1"/>
          </p:cNvPicPr>
          <p:nvPr>
            <p:ph idx="1"/>
          </p:nvPr>
        </p:nvPicPr>
        <p:blipFill>
          <a:blip r:embed="rId2"/>
          <a:srcRect/>
          <a:stretch>
            <a:fillRect/>
          </a:stretch>
        </p:blipFill>
        <p:spPr bwMode="auto">
          <a:xfrm>
            <a:off x="857224" y="1785926"/>
            <a:ext cx="7572428" cy="4714907"/>
          </a:xfrm>
          <a:prstGeom prst="rect">
            <a:avLst/>
          </a:prstGeom>
          <a:noFill/>
          <a:ln w="9525">
            <a:noFill/>
            <a:miter lim="800000"/>
            <a:headEnd/>
            <a:tailEnd/>
          </a:ln>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ttp://jid.oxfordjournals.org/content/184/8/1035/F3.large.jpg"/>
          <p:cNvPicPr>
            <a:picLocks noGrp="1"/>
          </p:cNvPicPr>
          <p:nvPr>
            <p:ph idx="1"/>
          </p:nvPr>
        </p:nvPicPr>
        <p:blipFill>
          <a:blip r:embed="rId2"/>
          <a:srcRect/>
          <a:stretch>
            <a:fillRect/>
          </a:stretch>
        </p:blipFill>
        <p:spPr bwMode="auto">
          <a:xfrm>
            <a:off x="457200" y="2531966"/>
            <a:ext cx="8229600" cy="3540239"/>
          </a:xfrm>
          <a:prstGeom prst="rect">
            <a:avLst/>
          </a:prstGeom>
          <a:noFill/>
          <a:ln w="9525">
            <a:noFill/>
            <a:miter lim="800000"/>
            <a:headEnd/>
            <a:tailEnd/>
          </a:ln>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pPr algn="l" rtl="0"/>
            <a:r>
              <a:rPr lang="en-US" dirty="0" smtClean="0">
                <a:solidFill>
                  <a:schemeClr val="bg1"/>
                </a:solidFill>
              </a:rPr>
              <a:t>The data show that Thailand has controlled diphtheria as a major public health problem, with a &gt;98% drop in reported cases and a &gt;90% drop in deaths since the 1970s. </a:t>
            </a:r>
            <a:endParaRPr lang="fa-IR" dirty="0" smtClean="0">
              <a:solidFill>
                <a:schemeClr val="bg1"/>
              </a:solidFill>
            </a:endParaRPr>
          </a:p>
          <a:p>
            <a:pPr algn="l" rtl="0"/>
            <a:r>
              <a:rPr lang="en-US" dirty="0" smtClean="0">
                <a:solidFill>
                  <a:schemeClr val="bg1"/>
                </a:solidFill>
              </a:rPr>
              <a:t>The decrease in the proportion of recent cases among preschool-aged children also supports the effectiveness of the infant immunization program.</a:t>
            </a:r>
            <a:endParaRPr lang="fa-IR" dirty="0" smtClean="0">
              <a:solidFill>
                <a:schemeClr val="bg1"/>
              </a:solidFill>
            </a:endParaRPr>
          </a:p>
          <a:p>
            <a:pPr algn="just" rtl="0"/>
            <a:r>
              <a:rPr lang="en-US" dirty="0" smtClean="0">
                <a:solidFill>
                  <a:schemeClr val="bg1"/>
                </a:solidFill>
              </a:rPr>
              <a:t>persistence of cases without links to other countries indicates that </a:t>
            </a:r>
            <a:r>
              <a:rPr lang="en-US" i="1" u="sng" dirty="0" smtClean="0">
                <a:solidFill>
                  <a:srgbClr val="92D050"/>
                </a:solidFill>
              </a:rPr>
              <a:t>endemic circulation </a:t>
            </a:r>
            <a:r>
              <a:rPr lang="en-US" dirty="0" smtClean="0">
                <a:solidFill>
                  <a:schemeClr val="bg1"/>
                </a:solidFill>
              </a:rPr>
              <a:t>of </a:t>
            </a:r>
            <a:r>
              <a:rPr lang="en-US" dirty="0" err="1" smtClean="0">
                <a:solidFill>
                  <a:schemeClr val="bg1"/>
                </a:solidFill>
              </a:rPr>
              <a:t>toxigenic</a:t>
            </a:r>
            <a:r>
              <a:rPr lang="en-US" dirty="0" smtClean="0">
                <a:solidFill>
                  <a:schemeClr val="bg1"/>
                </a:solidFill>
              </a:rPr>
              <a:t> </a:t>
            </a:r>
            <a:r>
              <a:rPr lang="en-US" i="1" dirty="0" smtClean="0">
                <a:solidFill>
                  <a:schemeClr val="bg1"/>
                </a:solidFill>
              </a:rPr>
              <a:t>C. </a:t>
            </a:r>
            <a:r>
              <a:rPr lang="en-US" i="1" dirty="0" err="1" smtClean="0">
                <a:solidFill>
                  <a:schemeClr val="bg1"/>
                </a:solidFill>
              </a:rPr>
              <a:t>diphtheriae</a:t>
            </a:r>
            <a:r>
              <a:rPr lang="en-US" dirty="0" smtClean="0">
                <a:solidFill>
                  <a:schemeClr val="bg1"/>
                </a:solidFill>
              </a:rPr>
              <a:t> continues; the multiple </a:t>
            </a:r>
            <a:r>
              <a:rPr lang="en-US" dirty="0" err="1" smtClean="0">
                <a:solidFill>
                  <a:schemeClr val="bg1"/>
                </a:solidFill>
              </a:rPr>
              <a:t>ribotypes</a:t>
            </a:r>
            <a:r>
              <a:rPr lang="en-US" dirty="0" smtClean="0">
                <a:solidFill>
                  <a:schemeClr val="bg1"/>
                </a:solidFill>
              </a:rPr>
              <a:t> found in the </a:t>
            </a:r>
            <a:r>
              <a:rPr lang="en-US" dirty="0" err="1" smtClean="0">
                <a:solidFill>
                  <a:schemeClr val="bg1"/>
                </a:solidFill>
              </a:rPr>
              <a:t>Burirum</a:t>
            </a:r>
            <a:r>
              <a:rPr lang="en-US" dirty="0" smtClean="0">
                <a:solidFill>
                  <a:schemeClr val="bg1"/>
                </a:solidFill>
              </a:rPr>
              <a:t> outbreak also support continued </a:t>
            </a:r>
            <a:r>
              <a:rPr lang="en-US" dirty="0" err="1" smtClean="0">
                <a:solidFill>
                  <a:schemeClr val="bg1"/>
                </a:solidFill>
              </a:rPr>
              <a:t>endemicity</a:t>
            </a:r>
            <a:r>
              <a:rPr lang="en-US" dirty="0" smtClean="0">
                <a:solidFill>
                  <a:schemeClr val="bg1"/>
                </a:solidFill>
              </a:rPr>
              <a:t> </a:t>
            </a:r>
            <a:r>
              <a:rPr lang="fa-IR" dirty="0" smtClean="0">
                <a:solidFill>
                  <a:schemeClr val="bg1"/>
                </a:solidFill>
              </a:rPr>
              <a:t>.</a:t>
            </a:r>
            <a:endParaRPr lang="en-US" dirty="0">
              <a:solidFill>
                <a:schemeClr val="bg1"/>
              </a:solidFill>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algn="just" rtl="0"/>
            <a:r>
              <a:rPr lang="en-US" dirty="0" smtClean="0">
                <a:solidFill>
                  <a:schemeClr val="bg1"/>
                </a:solidFill>
              </a:rPr>
              <a:t>The investigations in Thailand suggest that, despite increased susceptibility to diphtheria among older age groups, sporadic cases and outbreaks continue to primarily involve young children, presumably because of very high contact rates among children and suboptimal vaccination rates in certain groups. High immunization coverage in Thailand among all groups of children, especially among underprivileged and minority populations, is needed. Additional doses for older children and adults should be considered, depending on the age distribution of future diphtheria cases </a:t>
            </a:r>
            <a:endParaRPr lang="en-US" dirty="0">
              <a:solidFill>
                <a:schemeClr val="bg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endParaRPr lang="fa-IR" dirty="0"/>
          </a:p>
        </p:txBody>
      </p:sp>
      <p:sp>
        <p:nvSpPr>
          <p:cNvPr id="3" name="Content Placeholder 2"/>
          <p:cNvSpPr>
            <a:spLocks noGrp="1"/>
          </p:cNvSpPr>
          <p:nvPr>
            <p:ph idx="1"/>
          </p:nvPr>
        </p:nvSpPr>
        <p:spPr/>
        <p:txBody>
          <a:bodyPr>
            <a:normAutofit fontScale="92500" lnSpcReduction="20000"/>
          </a:bodyPr>
          <a:lstStyle/>
          <a:p>
            <a:r>
              <a:rPr lang="fa-IR" sz="3500" b="1" dirty="0" smtClean="0">
                <a:solidFill>
                  <a:schemeClr val="accent6">
                    <a:lumMod val="60000"/>
                    <a:lumOff val="40000"/>
                  </a:schemeClr>
                </a:solidFill>
                <a:cs typeface="B Nazanin" pitchFamily="2" charset="-78"/>
              </a:rPr>
              <a:t>دوره كمون</a:t>
            </a:r>
            <a:r>
              <a:rPr lang="fa-IR" sz="2400" dirty="0" smtClean="0">
                <a:solidFill>
                  <a:schemeClr val="bg1"/>
                </a:solidFill>
                <a:cs typeface="B Nazanin" pitchFamily="2" charset="-78"/>
              </a:rPr>
              <a:t>:2 -5  روز</a:t>
            </a:r>
          </a:p>
          <a:p>
            <a:r>
              <a:rPr lang="fa-IR" sz="2800" b="1" dirty="0" smtClean="0">
                <a:solidFill>
                  <a:schemeClr val="accent6">
                    <a:lumMod val="60000"/>
                    <a:lumOff val="40000"/>
                  </a:schemeClr>
                </a:solidFill>
                <a:cs typeface="B Nazanin" pitchFamily="2" charset="-78"/>
              </a:rPr>
              <a:t>سير طبيعي </a:t>
            </a:r>
            <a:r>
              <a:rPr lang="fa-IR" sz="2400" dirty="0" smtClean="0">
                <a:solidFill>
                  <a:schemeClr val="bg1">
                    <a:lumMod val="95000"/>
                  </a:schemeClr>
                </a:solidFill>
                <a:cs typeface="B Nazanin" pitchFamily="2" charset="-78"/>
              </a:rPr>
              <a:t>: گرچه ديفتري مي تواند داراي اشكال وخيم و كشنده باشد ولي در بيشتر كودكاني كه در معرض آلودگي قرار مي گيرند دچار علائم باليني نمي شوند. اما در موارد داراي علائم باليني با طي دوره كمون يك هفته اي بيماري با چهره هايي مثل گرفتاري لوزه ها، حلق، حنجره يا لارنگوتراكئال، پوست، بيني، ملتحمه چشم و دستگاه ژنيتال خودنمايي مي كند .</a:t>
            </a:r>
          </a:p>
          <a:p>
            <a:r>
              <a:rPr lang="fa-IR" sz="2400" dirty="0" smtClean="0">
                <a:solidFill>
                  <a:srgbClr val="92D050"/>
                </a:solidFill>
                <a:cs typeface="B Nazanin" pitchFamily="2" charset="-78"/>
              </a:rPr>
              <a:t>ديفتري حفره هاي بيني </a:t>
            </a:r>
            <a:r>
              <a:rPr lang="fa-IR" sz="2400" dirty="0" smtClean="0">
                <a:solidFill>
                  <a:schemeClr val="bg1">
                    <a:lumMod val="95000"/>
                  </a:schemeClr>
                </a:solidFill>
                <a:cs typeface="B Nazanin" pitchFamily="2" charset="-78"/>
              </a:rPr>
              <a:t>(توكسين ازمخاط بيني يا جذب نمي شود يا به مقدار ناچيزي جذب مي گردد – قابليت سرايت ديفتري بيني بسيار زياد مي باشد.)</a:t>
            </a:r>
          </a:p>
          <a:p>
            <a:r>
              <a:rPr lang="fa-IR" sz="2400" dirty="0" smtClean="0">
                <a:solidFill>
                  <a:srgbClr val="92D050"/>
                </a:solidFill>
                <a:cs typeface="B Nazanin" pitchFamily="2" charset="-78"/>
              </a:rPr>
              <a:t>ديفتري لوزه ها </a:t>
            </a:r>
            <a:r>
              <a:rPr lang="fa-IR" sz="2400" dirty="0" smtClean="0">
                <a:solidFill>
                  <a:schemeClr val="bg1">
                    <a:lumMod val="95000"/>
                  </a:schemeClr>
                </a:solidFill>
                <a:cs typeface="B Nazanin" pitchFamily="2" charset="-78"/>
              </a:rPr>
              <a:t>(در عرض هفته سوم شروع بيماري عارضه فلج كام مي دهد.)</a:t>
            </a:r>
          </a:p>
          <a:p>
            <a:r>
              <a:rPr lang="fa-IR" sz="2400" i="1" dirty="0" smtClean="0">
                <a:solidFill>
                  <a:srgbClr val="92D050"/>
                </a:solidFill>
                <a:cs typeface="B Nazanin" pitchFamily="2" charset="-78"/>
              </a:rPr>
              <a:t>ديفتري نازوفارنژيال </a:t>
            </a:r>
            <a:r>
              <a:rPr lang="fa-IR" sz="2400" dirty="0" smtClean="0">
                <a:solidFill>
                  <a:schemeClr val="bg1">
                    <a:lumMod val="95000"/>
                  </a:schemeClr>
                </a:solidFill>
                <a:cs typeface="B Nazanin" pitchFamily="2" charset="-78"/>
              </a:rPr>
              <a:t>(توكسين از مخاط اين ناحيه به آساني جذب خون مي شود. شروع حاد-عوارض وخيم)</a:t>
            </a:r>
          </a:p>
          <a:p>
            <a:r>
              <a:rPr lang="fa-IR" sz="2400" dirty="0" smtClean="0">
                <a:solidFill>
                  <a:srgbClr val="92D050"/>
                </a:solidFill>
                <a:cs typeface="B Nazanin" pitchFamily="2" charset="-78"/>
              </a:rPr>
              <a:t>ديفتري حنجره ها </a:t>
            </a:r>
            <a:r>
              <a:rPr lang="fa-IR" sz="2400" dirty="0" smtClean="0">
                <a:solidFill>
                  <a:schemeClr val="bg1">
                    <a:lumMod val="95000"/>
                  </a:schemeClr>
                </a:solidFill>
                <a:cs typeface="B Nazanin" pitchFamily="2" charset="-78"/>
              </a:rPr>
              <a:t>(جذب توكسين ناچيزاست در صورتي كه انسداد راه تنفسي برطرف شود به سرعت بهبود مي يابد. عوارض: ميوكارديت)</a:t>
            </a:r>
          </a:p>
          <a:p>
            <a:endParaRPr lang="fa-IR" sz="2400" dirty="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935480"/>
            <a:ext cx="8401080" cy="4389120"/>
          </a:xfrm>
        </p:spPr>
        <p:txBody>
          <a:bodyPr/>
          <a:lstStyle/>
          <a:p>
            <a:pPr algn="l" rtl="0">
              <a:buNone/>
            </a:pPr>
            <a:r>
              <a:rPr lang="en-US" dirty="0" smtClean="0">
                <a:solidFill>
                  <a:schemeClr val="bg1"/>
                </a:solidFill>
              </a:rPr>
              <a:t>Several factors may explain persistent circulation despite high reported immunization rates</a:t>
            </a:r>
            <a:r>
              <a:rPr lang="fa-IR" dirty="0" smtClean="0">
                <a:solidFill>
                  <a:schemeClr val="bg1"/>
                </a:solidFill>
              </a:rPr>
              <a:t>:</a:t>
            </a:r>
          </a:p>
          <a:p>
            <a:pPr algn="l" rtl="0">
              <a:buFont typeface="Wingdings" pitchFamily="2" charset="2"/>
              <a:buChar char="v"/>
            </a:pPr>
            <a:r>
              <a:rPr lang="en-US" dirty="0" smtClean="0">
                <a:solidFill>
                  <a:schemeClr val="bg1"/>
                </a:solidFill>
              </a:rPr>
              <a:t>Surveys may overestimate actual coverage</a:t>
            </a:r>
            <a:r>
              <a:rPr lang="fa-IR" dirty="0" smtClean="0">
                <a:solidFill>
                  <a:schemeClr val="bg1"/>
                </a:solidFill>
              </a:rPr>
              <a:t>)</a:t>
            </a:r>
            <a:r>
              <a:rPr lang="en-US" dirty="0" smtClean="0"/>
              <a:t> </a:t>
            </a:r>
            <a:r>
              <a:rPr lang="en-US" dirty="0" smtClean="0">
                <a:solidFill>
                  <a:schemeClr val="bg1"/>
                </a:solidFill>
              </a:rPr>
              <a:t>even with high coverage, many children remain </a:t>
            </a:r>
            <a:r>
              <a:rPr lang="en-US" dirty="0" err="1" smtClean="0">
                <a:solidFill>
                  <a:schemeClr val="bg1"/>
                </a:solidFill>
              </a:rPr>
              <a:t>unvacci-nated</a:t>
            </a:r>
            <a:r>
              <a:rPr lang="fa-IR" dirty="0" smtClean="0">
                <a:solidFill>
                  <a:schemeClr val="bg1"/>
                </a:solidFill>
              </a:rPr>
              <a:t>(</a:t>
            </a:r>
          </a:p>
          <a:p>
            <a:pPr algn="l" rtl="0">
              <a:buFont typeface="Wingdings" pitchFamily="2" charset="2"/>
              <a:buChar char="v"/>
            </a:pPr>
            <a:r>
              <a:rPr lang="en-US" dirty="0" smtClean="0">
                <a:solidFill>
                  <a:srgbClr val="FFC000"/>
                </a:solidFill>
              </a:rPr>
              <a:t>increased opportunities for </a:t>
            </a:r>
            <a:r>
              <a:rPr lang="en-US" dirty="0" err="1" smtClean="0">
                <a:solidFill>
                  <a:srgbClr val="FFC000"/>
                </a:solidFill>
              </a:rPr>
              <a:t>cutaneous</a:t>
            </a:r>
            <a:r>
              <a:rPr lang="en-US" dirty="0" smtClean="0">
                <a:solidFill>
                  <a:srgbClr val="FFC000"/>
                </a:solidFill>
              </a:rPr>
              <a:t> infection</a:t>
            </a:r>
            <a:endParaRPr lang="fa-IR" dirty="0" smtClean="0">
              <a:solidFill>
                <a:srgbClr val="FFC000"/>
              </a:solidFill>
            </a:endParaRPr>
          </a:p>
          <a:p>
            <a:pPr algn="l" rtl="0">
              <a:buFont typeface="Wingdings" pitchFamily="2" charset="2"/>
              <a:buChar char="v"/>
            </a:pPr>
            <a:r>
              <a:rPr lang="en-US" dirty="0" smtClean="0">
                <a:solidFill>
                  <a:schemeClr val="bg1"/>
                </a:solidFill>
              </a:rPr>
              <a:t>lower socioeconomic status </a:t>
            </a:r>
            <a:r>
              <a:rPr lang="fa-IR" dirty="0" smtClean="0">
                <a:solidFill>
                  <a:schemeClr val="bg1"/>
                </a:solidFill>
              </a:rPr>
              <a:t>)</a:t>
            </a:r>
            <a:r>
              <a:rPr lang="en-US" dirty="0" smtClean="0">
                <a:solidFill>
                  <a:schemeClr val="bg1"/>
                </a:solidFill>
              </a:rPr>
              <a:t> suboptimal </a:t>
            </a:r>
            <a:r>
              <a:rPr lang="en-US" dirty="0" err="1" smtClean="0">
                <a:solidFill>
                  <a:schemeClr val="bg1"/>
                </a:solidFill>
              </a:rPr>
              <a:t>nonhomogeneous</a:t>
            </a:r>
            <a:r>
              <a:rPr lang="en-US" dirty="0" smtClean="0">
                <a:solidFill>
                  <a:schemeClr val="bg1"/>
                </a:solidFill>
              </a:rPr>
              <a:t> immunization rates</a:t>
            </a:r>
            <a:r>
              <a:rPr lang="fa-IR" dirty="0" smtClean="0">
                <a:solidFill>
                  <a:schemeClr val="bg1"/>
                </a:solidFill>
              </a:rPr>
              <a:t>و</a:t>
            </a:r>
            <a:r>
              <a:rPr lang="en-US" dirty="0" err="1" smtClean="0">
                <a:solidFill>
                  <a:schemeClr val="bg1"/>
                </a:solidFill>
              </a:rPr>
              <a:t>cutaneous</a:t>
            </a:r>
            <a:r>
              <a:rPr lang="en-US" dirty="0" smtClean="0">
                <a:solidFill>
                  <a:schemeClr val="bg1"/>
                </a:solidFill>
              </a:rPr>
              <a:t> infection</a:t>
            </a:r>
            <a:endParaRPr lang="fa-IR" dirty="0" smtClean="0">
              <a:solidFill>
                <a:schemeClr val="bg1"/>
              </a:solidFill>
            </a:endParaRPr>
          </a:p>
          <a:p>
            <a:pPr algn="l" rtl="0">
              <a:buFont typeface="Wingdings" pitchFamily="2" charset="2"/>
              <a:buChar char="v"/>
            </a:pPr>
            <a:r>
              <a:rPr lang="en-US" dirty="0" smtClean="0">
                <a:solidFill>
                  <a:srgbClr val="FFC000"/>
                </a:solidFill>
              </a:rPr>
              <a:t>lower immunization rates</a:t>
            </a:r>
            <a:r>
              <a:rPr lang="fa-IR" dirty="0" smtClean="0">
                <a:solidFill>
                  <a:srgbClr val="FFC000"/>
                </a:solidFill>
              </a:rPr>
              <a:t> </a:t>
            </a:r>
            <a:r>
              <a:rPr lang="en-US" dirty="0" smtClean="0">
                <a:solidFill>
                  <a:srgbClr val="FFC000"/>
                </a:solidFill>
              </a:rPr>
              <a:t> in </a:t>
            </a:r>
            <a:r>
              <a:rPr lang="en-US" dirty="0" err="1" smtClean="0">
                <a:solidFill>
                  <a:srgbClr val="FFC000"/>
                </a:solidFill>
              </a:rPr>
              <a:t>nighberhood</a:t>
            </a:r>
            <a:r>
              <a:rPr lang="en-US" dirty="0" smtClean="0">
                <a:solidFill>
                  <a:srgbClr val="FFC000"/>
                </a:solidFill>
              </a:rPr>
              <a:t> countries</a:t>
            </a:r>
            <a:endParaRPr lang="fa-IR" dirty="0" smtClean="0">
              <a:solidFill>
                <a:srgbClr val="FFC000"/>
              </a:solidFill>
            </a:endParaRPr>
          </a:p>
          <a:p>
            <a:pPr algn="l" rtl="0">
              <a:buFont typeface="Wingdings" pitchFamily="2" charset="2"/>
              <a:buChar char="v"/>
            </a:pPr>
            <a:endParaRPr lang="fa-IR" dirty="0" smtClean="0">
              <a:solidFill>
                <a:schemeClr val="bg1"/>
              </a:solidFill>
            </a:endParaRPr>
          </a:p>
          <a:p>
            <a:pPr algn="l" rtl="0"/>
            <a:endParaRPr lang="en-US" dirty="0">
              <a:solidFill>
                <a:schemeClr val="bg1"/>
              </a:solidFill>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lgn="l" rtl="0"/>
            <a:r>
              <a:rPr lang="en-US" dirty="0" smtClean="0">
                <a:solidFill>
                  <a:schemeClr val="bg1"/>
                </a:solidFill>
              </a:rPr>
              <a:t>Thailand's data may provide a clearer picture of the state of diphtheria control in similar rapidly developing countries</a:t>
            </a:r>
            <a:endParaRPr lang="fa-IR" dirty="0" smtClean="0">
              <a:solidFill>
                <a:schemeClr val="bg1"/>
              </a:solidFill>
            </a:endParaRPr>
          </a:p>
          <a:p>
            <a:pPr algn="l" rtl="0"/>
            <a:r>
              <a:rPr lang="en-US" dirty="0" smtClean="0">
                <a:solidFill>
                  <a:schemeClr val="bg1"/>
                </a:solidFill>
              </a:rPr>
              <a:t>Routine immunization and economic development have greatly decreased but not eliminated diphtheria in Thailand</a:t>
            </a:r>
            <a:endParaRPr lang="fa-IR" dirty="0" smtClean="0">
              <a:solidFill>
                <a:schemeClr val="bg1"/>
              </a:solidFill>
            </a:endParaRPr>
          </a:p>
          <a:p>
            <a:pPr algn="l" rtl="0"/>
            <a:r>
              <a:rPr lang="en-US" dirty="0" smtClean="0">
                <a:solidFill>
                  <a:schemeClr val="bg1"/>
                </a:solidFill>
              </a:rPr>
              <a:t>Residual disease is concentrated among economically disadvantaged groups, and importation from neighboring countries continues.</a:t>
            </a:r>
            <a:endParaRPr lang="en-US" dirty="0">
              <a:solidFill>
                <a:schemeClr val="bg1"/>
              </a:solidFill>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Custom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BF"/>
      </a:hlink>
      <a:folHlink>
        <a:srgbClr val="80008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3865</TotalTime>
  <Words>7121</Words>
  <Application>Microsoft Office PowerPoint</Application>
  <PresentationFormat>On-screen Show (4:3)</PresentationFormat>
  <Paragraphs>380</Paragraphs>
  <Slides>91</Slides>
  <Notes>2</Notes>
  <HiddenSlides>0</HiddenSlides>
  <MMClips>0</MMClips>
  <ScaleCrop>false</ScaleCrop>
  <HeadingPairs>
    <vt:vector size="4" baseType="variant">
      <vt:variant>
        <vt:lpstr>Theme</vt:lpstr>
      </vt:variant>
      <vt:variant>
        <vt:i4>1</vt:i4>
      </vt:variant>
      <vt:variant>
        <vt:lpstr>Slide Titles</vt:lpstr>
      </vt:variant>
      <vt:variant>
        <vt:i4>91</vt:i4>
      </vt:variant>
    </vt:vector>
  </HeadingPairs>
  <TitlesOfParts>
    <vt:vector size="92" baseType="lpstr">
      <vt:lpstr>Flow</vt:lpstr>
      <vt:lpstr>Slide 1</vt:lpstr>
      <vt:lpstr>به نام خدا</vt:lpstr>
      <vt:lpstr>منابع</vt:lpstr>
      <vt:lpstr>Slide 4</vt:lpstr>
      <vt:lpstr>                                                                                                          </vt:lpstr>
      <vt:lpstr> </vt:lpstr>
      <vt:lpstr>   </vt:lpstr>
      <vt:lpstr>                                   </vt:lpstr>
      <vt:lpstr>Slide 9</vt:lpstr>
      <vt:lpstr>Slide 10</vt:lpstr>
      <vt:lpstr>Slide 11</vt:lpstr>
      <vt:lpstr>Slide 12</vt:lpstr>
      <vt:lpstr>Slide 13</vt:lpstr>
      <vt:lpstr>Slide 14</vt:lpstr>
      <vt:lpstr>Slide 15</vt:lpstr>
      <vt:lpstr>Slide 16</vt:lpstr>
      <vt:lpstr>Slide 17</vt:lpstr>
      <vt:lpstr>پراكندگي جغرافيايي</vt:lpstr>
      <vt:lpstr>Slide 19</vt:lpstr>
      <vt:lpstr>Slide 20</vt:lpstr>
      <vt:lpstr>Slide 21</vt:lpstr>
      <vt:lpstr>Slide 22</vt:lpstr>
      <vt:lpstr>Slide 23</vt:lpstr>
      <vt:lpstr>  Diphtheria membrane: Fibrin, tissue, bacterial cells </vt:lpstr>
      <vt:lpstr>Pseudo membrane</vt:lpstr>
      <vt:lpstr>‘Bull Neck’</vt:lpstr>
      <vt:lpstr>Skin Lesions</vt:lpstr>
      <vt:lpstr>تشخيص افتراقي:</vt:lpstr>
      <vt:lpstr>      </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 موضع نمونه گیری</vt:lpstr>
      <vt:lpstr>Slide 43</vt:lpstr>
      <vt:lpstr>تائيد تشخيص  </vt:lpstr>
      <vt:lpstr>Slide 45</vt:lpstr>
      <vt:lpstr>Slide 46</vt:lpstr>
      <vt:lpstr>Slide 47</vt:lpstr>
      <vt:lpstr>Slide 48</vt:lpstr>
      <vt:lpstr>Slide 49</vt:lpstr>
      <vt:lpstr>Slide 50</vt:lpstr>
      <vt:lpstr>Slide 51</vt:lpstr>
      <vt:lpstr>Slide 52</vt:lpstr>
      <vt:lpstr>اقدامات لازم در مورد بيمار: </vt:lpstr>
      <vt:lpstr>اقدامات لازم در موارد تماس:  </vt:lpstr>
      <vt:lpstr>Slide 55</vt:lpstr>
      <vt:lpstr>Slide 56</vt:lpstr>
      <vt:lpstr>Slide 57</vt:lpstr>
      <vt:lpstr>ديفتري چرا دوباره درروسيه و اوكراين  پيدا شد؟ </vt:lpstr>
      <vt:lpstr>چرا بايد نگران اين همه گيري بود؟ </vt:lpstr>
      <vt:lpstr>Slide 60</vt:lpstr>
      <vt:lpstr>گستره اين خطر چه اندازه اي دارد؟ </vt:lpstr>
      <vt:lpstr>چگونه مي توان اپيدمي را مهار نمود؟ </vt:lpstr>
      <vt:lpstr>براي مهار همه گيري چه اقداماتي انجام شده است؟ </vt:lpstr>
      <vt:lpstr>Slide 64</vt:lpstr>
      <vt:lpstr>Slide 65</vt:lpstr>
      <vt:lpstr>Slide 66</vt:lpstr>
      <vt:lpstr> همه گيري ( تائيد وجود همه گيري )</vt:lpstr>
      <vt:lpstr>Slide 68</vt:lpstr>
      <vt:lpstr>Slide 69</vt:lpstr>
      <vt:lpstr>Slide 70</vt:lpstr>
      <vt:lpstr>Slide 71</vt:lpstr>
      <vt:lpstr>Slide 72</vt:lpstr>
      <vt:lpstr>تصميم گيري براي اجراي عمليات  </vt:lpstr>
      <vt:lpstr>در صورت تائيد وجود طغيان بايد  : </vt:lpstr>
      <vt:lpstr>Slide 75</vt:lpstr>
      <vt:lpstr>اقدامات كنترل در جامعه  : </vt:lpstr>
      <vt:lpstr>  درمان در جامعه  : </vt:lpstr>
      <vt:lpstr>Slide 78</vt:lpstr>
      <vt:lpstr>Slide 79</vt:lpstr>
      <vt:lpstr>Slide 80</vt:lpstr>
      <vt:lpstr> نوشتن گزارش همه گيري : </vt:lpstr>
      <vt:lpstr>Slide 82</vt:lpstr>
      <vt:lpstr>Slide 83</vt:lpstr>
      <vt:lpstr>Diphtheria in Thailand in the 1990s</vt:lpstr>
      <vt:lpstr>Slide 85</vt:lpstr>
      <vt:lpstr>Reported incidence of diphtheria cases and deaths and infant immunization coverage with diphtheria toxoid—Thailand, 1968–1999. Coverage estimates for 1980–1981 are based on 1–3 provinces only. Coverage surveys were not conducted in 1997–1998; data (were not extrapolated between 96% (1996) and (97% (1999</vt:lpstr>
      <vt:lpstr>Slide 87</vt:lpstr>
      <vt:lpstr>Slide 88</vt:lpstr>
      <vt:lpstr>Slide 89</vt:lpstr>
      <vt:lpstr>Slide 90</vt:lpstr>
      <vt:lpstr>Slide 91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Tayebeh Shafieezadeh</dc:creator>
  <cp:lastModifiedBy>t.shafieezadeh</cp:lastModifiedBy>
  <cp:revision>430</cp:revision>
  <dcterms:created xsi:type="dcterms:W3CDTF">2010-08-18T08:54:34Z</dcterms:created>
  <dcterms:modified xsi:type="dcterms:W3CDTF">2011-07-18T09:13:44Z</dcterms:modified>
</cp:coreProperties>
</file>